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395" r:id="rId2"/>
    <p:sldId id="396" r:id="rId3"/>
    <p:sldId id="417" r:id="rId4"/>
    <p:sldId id="425" r:id="rId5"/>
    <p:sldId id="404" r:id="rId6"/>
    <p:sldId id="427" r:id="rId7"/>
    <p:sldId id="401" r:id="rId8"/>
    <p:sldId id="423" r:id="rId9"/>
    <p:sldId id="411" r:id="rId10"/>
    <p:sldId id="412" r:id="rId11"/>
    <p:sldId id="426" r:id="rId12"/>
    <p:sldId id="413" r:id="rId13"/>
    <p:sldId id="419" r:id="rId14"/>
    <p:sldId id="418" r:id="rId15"/>
    <p:sldId id="415" r:id="rId16"/>
    <p:sldId id="421" r:id="rId17"/>
    <p:sldId id="420" r:id="rId18"/>
    <p:sldId id="424" r:id="rId19"/>
    <p:sldId id="422" r:id="rId20"/>
    <p:sldId id="398" r:id="rId21"/>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4002E"/>
    <a:srgbClr val="4F6668"/>
    <a:srgbClr val="475D60"/>
    <a:srgbClr val="394C4E"/>
    <a:srgbClr val="495F60"/>
    <a:srgbClr val="96B4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88420" autoAdjust="0"/>
  </p:normalViewPr>
  <p:slideViewPr>
    <p:cSldViewPr snapToGrid="0" snapToObjects="1">
      <p:cViewPr>
        <p:scale>
          <a:sx n="100" d="100"/>
          <a:sy n="100" d="100"/>
        </p:scale>
        <p:origin x="64" y="672"/>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6F648F-3397-3648-ACF8-C212E54F84D0}" type="datetimeFigureOut">
              <a:rPr lang="nl-NL" smtClean="0"/>
              <a:t>21-06-19</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8DA4C4-41B7-7B4E-91D8-20AA5E61088C}" type="slidenum">
              <a:rPr lang="nl-NL" smtClean="0"/>
              <a:t>‹nr.›</a:t>
            </a:fld>
            <a:endParaRPr lang="nl-NL"/>
          </a:p>
        </p:txBody>
      </p:sp>
    </p:spTree>
    <p:extLst>
      <p:ext uri="{BB962C8B-B14F-4D97-AF65-F5344CB8AC3E}">
        <p14:creationId xmlns:p14="http://schemas.microsoft.com/office/powerpoint/2010/main" val="1620588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13CCD6-8F8C-394B-840A-852E69264CE0}" type="datetimeFigureOut">
              <a:rPr lang="nl-NL" smtClean="0"/>
              <a:t>21-06-19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7C5E08-43EE-494B-87E1-01DC58E78FCA}" type="slidenum">
              <a:rPr lang="nl-NL" smtClean="0"/>
              <a:t>‹nr.›</a:t>
            </a:fld>
            <a:endParaRPr lang="nl-NL"/>
          </a:p>
        </p:txBody>
      </p:sp>
    </p:spTree>
    <p:extLst>
      <p:ext uri="{BB962C8B-B14F-4D97-AF65-F5344CB8AC3E}">
        <p14:creationId xmlns:p14="http://schemas.microsoft.com/office/powerpoint/2010/main" val="1334686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hchr.org/EN/Issues/Poverty/Pages/SRExtremePovertyIndex.aspx" TargetMode="External"/><Relationship Id="rId4" Type="http://schemas.openxmlformats.org/officeDocument/2006/relationships/hyperlink" Target="https://nl.wikipedia.org/wiki/Amicus_curiae"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637C5E08-43EE-494B-87E1-01DC58E78FCA}" type="slidenum">
              <a:rPr lang="nl-NL" smtClean="0"/>
              <a:t>1</a:t>
            </a:fld>
            <a:endParaRPr lang="nl-NL"/>
          </a:p>
        </p:txBody>
      </p:sp>
    </p:spTree>
    <p:extLst>
      <p:ext uri="{BB962C8B-B14F-4D97-AF65-F5344CB8AC3E}">
        <p14:creationId xmlns:p14="http://schemas.microsoft.com/office/powerpoint/2010/main" val="408057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637C5E08-43EE-494B-87E1-01DC58E78FCA}" type="slidenum">
              <a:rPr lang="nl-NL" smtClean="0"/>
              <a:t>2</a:t>
            </a:fld>
            <a:endParaRPr lang="nl-NL"/>
          </a:p>
        </p:txBody>
      </p:sp>
    </p:spTree>
    <p:extLst>
      <p:ext uri="{BB962C8B-B14F-4D97-AF65-F5344CB8AC3E}">
        <p14:creationId xmlns:p14="http://schemas.microsoft.com/office/powerpoint/2010/main" val="408057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Deeply</a:t>
            </a:r>
            <a:r>
              <a:rPr lang="nl-NL" baseline="0" dirty="0" smtClean="0"/>
              <a:t> </a:t>
            </a:r>
            <a:r>
              <a:rPr lang="nl-NL" baseline="0" dirty="0" err="1" smtClean="0"/>
              <a:t>offended</a:t>
            </a:r>
            <a:endParaRPr lang="nl-NL" dirty="0"/>
          </a:p>
        </p:txBody>
      </p:sp>
      <p:sp>
        <p:nvSpPr>
          <p:cNvPr id="4" name="Tijdelijke aanduiding voor dianummer 3"/>
          <p:cNvSpPr>
            <a:spLocks noGrp="1"/>
          </p:cNvSpPr>
          <p:nvPr>
            <p:ph type="sldNum" sz="quarter" idx="10"/>
          </p:nvPr>
        </p:nvSpPr>
        <p:spPr/>
        <p:txBody>
          <a:bodyPr/>
          <a:lstStyle/>
          <a:p>
            <a:fld id="{637C5E08-43EE-494B-87E1-01DC58E78FCA}" type="slidenum">
              <a:rPr lang="nl-NL" smtClean="0"/>
              <a:t>6</a:t>
            </a:fld>
            <a:endParaRPr lang="nl-NL"/>
          </a:p>
        </p:txBody>
      </p:sp>
    </p:spTree>
    <p:extLst>
      <p:ext uri="{BB962C8B-B14F-4D97-AF65-F5344CB8AC3E}">
        <p14:creationId xmlns:p14="http://schemas.microsoft.com/office/powerpoint/2010/main" val="291479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err="1" smtClean="0">
                <a:effectLst/>
              </a:rPr>
              <a:t>Suspected</a:t>
            </a:r>
            <a:r>
              <a:rPr lang="nl-NL" sz="1200" baseline="0" dirty="0" smtClean="0">
                <a:effectLst/>
              </a:rPr>
              <a:t> </a:t>
            </a:r>
            <a:r>
              <a:rPr lang="nl-NL" sz="1200" baseline="0" dirty="0" err="1" smtClean="0">
                <a:effectLst/>
              </a:rPr>
              <a:t>beforehand</a:t>
            </a:r>
            <a:r>
              <a:rPr lang="nl-NL" sz="1200" baseline="0" dirty="0" smtClean="0">
                <a:effectLst/>
              </a:rPr>
              <a:t> , no </a:t>
            </a:r>
            <a:r>
              <a:rPr lang="nl-NL" sz="1200" baseline="0" dirty="0" err="1" smtClean="0">
                <a:effectLst/>
              </a:rPr>
              <a:t>presuption</a:t>
            </a:r>
            <a:r>
              <a:rPr lang="nl-NL" sz="1200" baseline="0" dirty="0" smtClean="0">
                <a:effectLst/>
              </a:rPr>
              <a:t> of </a:t>
            </a:r>
            <a:r>
              <a:rPr lang="nl-NL" sz="1200" baseline="0" dirty="0" err="1" smtClean="0">
                <a:effectLst/>
              </a:rPr>
              <a:t>innocence</a:t>
            </a:r>
            <a:r>
              <a:rPr lang="nl-NL" sz="1200" baseline="0" dirty="0" smtClean="0">
                <a:effectLst/>
              </a:rPr>
              <a:t>. Suspect </a:t>
            </a:r>
            <a:r>
              <a:rPr lang="nl-NL" sz="1200" baseline="0" dirty="0" err="1" smtClean="0">
                <a:effectLst/>
              </a:rPr>
              <a:t>before</a:t>
            </a:r>
            <a:r>
              <a:rPr lang="nl-NL" sz="1200" baseline="0" dirty="0" smtClean="0">
                <a:effectLst/>
              </a:rPr>
              <a:t> the crime was </a:t>
            </a:r>
            <a:r>
              <a:rPr lang="nl-NL" sz="1200" baseline="0" dirty="0" err="1" smtClean="0">
                <a:effectLst/>
              </a:rPr>
              <a:t>committed</a:t>
            </a:r>
            <a:r>
              <a:rPr lang="nl-NL" sz="1200" baseline="0" dirty="0" smtClean="0">
                <a:effectLst/>
              </a:rPr>
              <a:t>.</a:t>
            </a:r>
          </a:p>
          <a:p>
            <a:endParaRPr lang="nl-NL" sz="1200" baseline="0" dirty="0" smtClean="0">
              <a:effectLst/>
            </a:endParaRPr>
          </a:p>
          <a:p>
            <a:r>
              <a:rPr lang="nl-NL" dirty="0" smtClean="0"/>
              <a:t>Professor Philip </a:t>
            </a:r>
            <a:r>
              <a:rPr lang="nl-NL" dirty="0" err="1" smtClean="0"/>
              <a:t>Alston</a:t>
            </a:r>
            <a:r>
              <a:rPr lang="nl-NL" dirty="0" smtClean="0"/>
              <a:t> is the </a:t>
            </a:r>
            <a:r>
              <a:rPr lang="nl-NL" dirty="0" err="1" smtClean="0"/>
              <a:t>current</a:t>
            </a:r>
            <a:r>
              <a:rPr lang="nl-NL" dirty="0" smtClean="0"/>
              <a:t> Special Rapporteur on extreme </a:t>
            </a:r>
            <a:r>
              <a:rPr lang="nl-NL" dirty="0" err="1" smtClean="0"/>
              <a:t>poverty</a:t>
            </a:r>
            <a:r>
              <a:rPr lang="nl-NL" dirty="0" smtClean="0"/>
              <a:t> </a:t>
            </a:r>
            <a:r>
              <a:rPr lang="nl-NL" dirty="0" err="1" smtClean="0"/>
              <a:t>and</a:t>
            </a:r>
            <a:r>
              <a:rPr lang="nl-NL" dirty="0" smtClean="0"/>
              <a:t> human </a:t>
            </a:r>
            <a:r>
              <a:rPr lang="nl-NL" dirty="0" err="1" smtClean="0"/>
              <a:t>rights</a:t>
            </a:r>
            <a:r>
              <a:rPr lang="nl-NL" dirty="0" smtClean="0"/>
              <a:t>. </a:t>
            </a:r>
            <a:endParaRPr lang="nl-NL" sz="1200" dirty="0" smtClean="0">
              <a:effectLst/>
            </a:endParaRPr>
          </a:p>
          <a:p>
            <a:endParaRPr lang="nl-NL" sz="1200" dirty="0" smtClean="0">
              <a:effectLst/>
            </a:endParaRPr>
          </a:p>
          <a:p>
            <a:r>
              <a:rPr lang="nl-NL" sz="1200" dirty="0" smtClean="0">
                <a:effectLst/>
              </a:rPr>
              <a:t>VN Special Rapporteur on Extreme </a:t>
            </a:r>
            <a:r>
              <a:rPr lang="nl-NL" sz="1200" dirty="0" err="1" smtClean="0">
                <a:effectLst/>
              </a:rPr>
              <a:t>Poverty</a:t>
            </a:r>
            <a:r>
              <a:rPr lang="nl-NL" sz="1200" dirty="0" smtClean="0">
                <a:effectLst/>
              </a:rPr>
              <a:t> </a:t>
            </a:r>
            <a:r>
              <a:rPr lang="nl-NL" sz="1200" dirty="0" err="1" smtClean="0">
                <a:effectLst/>
              </a:rPr>
              <a:t>and</a:t>
            </a:r>
            <a:r>
              <a:rPr lang="nl-NL" sz="1200" dirty="0" smtClean="0">
                <a:effectLst/>
              </a:rPr>
              <a:t> Human </a:t>
            </a:r>
            <a:r>
              <a:rPr lang="nl-NL" sz="1200" dirty="0" err="1" smtClean="0">
                <a:effectLst/>
              </a:rPr>
              <a:t>Rights</a:t>
            </a:r>
            <a:r>
              <a:rPr lang="nl-NL" sz="1200" dirty="0" smtClean="0">
                <a:effectLst/>
              </a:rPr>
              <a:t>, </a:t>
            </a:r>
            <a:r>
              <a:rPr lang="nl-NL" sz="1200" dirty="0" smtClean="0">
                <a:effectLst/>
                <a:hlinkClick r:id="rId3"/>
              </a:rPr>
              <a:t>Philip Alston</a:t>
            </a:r>
            <a:r>
              <a:rPr lang="nl-NL" sz="1200" dirty="0" smtClean="0">
                <a:effectLst/>
              </a:rPr>
              <a:t>, erg geïnteresseerd is in de zaak. </a:t>
            </a:r>
            <a:endParaRPr lang="nl-NL" dirty="0" smtClean="0"/>
          </a:p>
          <a:p>
            <a:r>
              <a:rPr lang="nl-NL" sz="1200" dirty="0" smtClean="0">
                <a:effectLst/>
              </a:rPr>
              <a:t>Hij gaat een </a:t>
            </a:r>
            <a:r>
              <a:rPr lang="nl-NL" sz="1200" dirty="0" smtClean="0">
                <a:effectLst/>
                <a:hlinkClick r:id="rId4"/>
              </a:rPr>
              <a:t>Amicus</a:t>
            </a:r>
            <a:r>
              <a:rPr lang="nl-NL" sz="1200" dirty="0" smtClean="0">
                <a:effectLst/>
              </a:rPr>
              <a:t> brief sturen aan de rechtbank om uit te leggen dat ze vinden dat deze zaak ook buiten Nederland van groot belang is voor het debat over de implicaties van het gebruik van digitale technologieën rond uitkeringssystemen en armoede.</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637C5E08-43EE-494B-87E1-01DC58E78FCA}" type="slidenum">
              <a:rPr lang="nl-NL" smtClean="0"/>
              <a:t>7</a:t>
            </a:fld>
            <a:endParaRPr lang="nl-NL"/>
          </a:p>
        </p:txBody>
      </p:sp>
    </p:spTree>
    <p:extLst>
      <p:ext uri="{BB962C8B-B14F-4D97-AF65-F5344CB8AC3E}">
        <p14:creationId xmlns:p14="http://schemas.microsoft.com/office/powerpoint/2010/main" val="61129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(3) The </a:t>
            </a:r>
            <a:r>
              <a:rPr lang="nl-NL" dirty="0" err="1" smtClean="0"/>
              <a:t>Purpose</a:t>
            </a:r>
            <a:r>
              <a:rPr lang="nl-NL" dirty="0" smtClean="0"/>
              <a:t> </a:t>
            </a:r>
            <a:r>
              <a:rPr lang="nl-NL" dirty="0" err="1" smtClean="0"/>
              <a:t>Specification</a:t>
            </a:r>
            <a:r>
              <a:rPr lang="nl-NL" dirty="0" smtClean="0"/>
              <a:t> </a:t>
            </a:r>
            <a:r>
              <a:rPr lang="nl-NL" dirty="0" err="1" smtClean="0"/>
              <a:t>Principle</a:t>
            </a:r>
            <a:r>
              <a:rPr lang="nl-NL" dirty="0" smtClean="0"/>
              <a:t>. The </a:t>
            </a:r>
            <a:r>
              <a:rPr lang="nl-NL" dirty="0" err="1" smtClean="0"/>
              <a:t>purposes</a:t>
            </a:r>
            <a:r>
              <a:rPr lang="nl-NL" dirty="0" smtClean="0"/>
              <a:t> </a:t>
            </a:r>
            <a:r>
              <a:rPr lang="nl-NL" dirty="0" err="1" smtClean="0"/>
              <a:t>for</a:t>
            </a:r>
            <a:r>
              <a:rPr lang="nl-NL" dirty="0" smtClean="0"/>
              <a:t> </a:t>
            </a:r>
            <a:r>
              <a:rPr lang="nl-NL" dirty="0" err="1" smtClean="0"/>
              <a:t>which</a:t>
            </a:r>
            <a:r>
              <a:rPr lang="nl-NL" dirty="0" smtClean="0"/>
              <a:t> personal data are </a:t>
            </a:r>
            <a:r>
              <a:rPr lang="nl-NL" dirty="0" err="1" smtClean="0"/>
              <a:t>collected</a:t>
            </a:r>
            <a:r>
              <a:rPr lang="nl-NL" dirty="0" smtClean="0"/>
              <a:t> </a:t>
            </a:r>
            <a:r>
              <a:rPr lang="nl-NL" dirty="0" err="1" smtClean="0"/>
              <a:t>should</a:t>
            </a:r>
            <a:r>
              <a:rPr lang="nl-NL" dirty="0" smtClean="0"/>
              <a:t> </a:t>
            </a:r>
            <a:r>
              <a:rPr lang="nl-NL" dirty="0" err="1" smtClean="0"/>
              <a:t>be</a:t>
            </a:r>
            <a:r>
              <a:rPr lang="nl-NL" dirty="0" smtClean="0"/>
              <a:t> </a:t>
            </a:r>
            <a:r>
              <a:rPr lang="nl-NL" dirty="0" err="1" smtClean="0"/>
              <a:t>specified</a:t>
            </a:r>
            <a:r>
              <a:rPr lang="nl-NL" dirty="0" smtClean="0"/>
              <a:t> </a:t>
            </a:r>
            <a:r>
              <a:rPr lang="nl-NL" dirty="0" err="1" smtClean="0"/>
              <a:t>not</a:t>
            </a:r>
            <a:r>
              <a:rPr lang="nl-NL" dirty="0" smtClean="0"/>
              <a:t> later </a:t>
            </a:r>
            <a:r>
              <a:rPr lang="nl-NL" dirty="0" err="1" smtClean="0"/>
              <a:t>than</a:t>
            </a:r>
            <a:r>
              <a:rPr lang="nl-NL" dirty="0" smtClean="0"/>
              <a:t> at the time of data </a:t>
            </a:r>
            <a:r>
              <a:rPr lang="nl-NL" dirty="0" err="1" smtClean="0"/>
              <a:t>collection</a:t>
            </a:r>
            <a:r>
              <a:rPr lang="nl-NL" dirty="0" smtClean="0"/>
              <a:t> </a:t>
            </a:r>
            <a:r>
              <a:rPr lang="nl-NL" dirty="0" err="1" smtClean="0"/>
              <a:t>and</a:t>
            </a:r>
            <a:r>
              <a:rPr lang="nl-NL" dirty="0" smtClean="0"/>
              <a:t> the </a:t>
            </a:r>
            <a:r>
              <a:rPr lang="nl-NL" dirty="0" err="1" smtClean="0"/>
              <a:t>subsequent</a:t>
            </a:r>
            <a:r>
              <a:rPr lang="nl-NL" dirty="0" smtClean="0"/>
              <a:t> </a:t>
            </a:r>
            <a:r>
              <a:rPr lang="nl-NL" dirty="0" err="1" smtClean="0"/>
              <a:t>use</a:t>
            </a:r>
            <a:r>
              <a:rPr lang="nl-NL" dirty="0" smtClean="0"/>
              <a:t> </a:t>
            </a:r>
            <a:r>
              <a:rPr lang="nl-NL" dirty="0" err="1" smtClean="0"/>
              <a:t>limited</a:t>
            </a:r>
            <a:r>
              <a:rPr lang="nl-NL" dirty="0" smtClean="0"/>
              <a:t> </a:t>
            </a:r>
            <a:r>
              <a:rPr lang="nl-NL" dirty="0" err="1" smtClean="0"/>
              <a:t>to</a:t>
            </a:r>
            <a:r>
              <a:rPr lang="nl-NL" dirty="0" smtClean="0"/>
              <a:t> the </a:t>
            </a:r>
            <a:r>
              <a:rPr lang="nl-NL" dirty="0" err="1" smtClean="0"/>
              <a:t>fulfillment</a:t>
            </a:r>
            <a:r>
              <a:rPr lang="nl-NL" dirty="0" smtClean="0"/>
              <a:t> of </a:t>
            </a:r>
            <a:r>
              <a:rPr lang="nl-NL" dirty="0" err="1" smtClean="0"/>
              <a:t>those</a:t>
            </a:r>
            <a:r>
              <a:rPr lang="nl-NL" dirty="0" smtClean="0"/>
              <a:t> </a:t>
            </a:r>
            <a:r>
              <a:rPr lang="nl-NL" dirty="0" err="1" smtClean="0"/>
              <a:t>purposes</a:t>
            </a:r>
            <a:r>
              <a:rPr lang="nl-NL" dirty="0" smtClean="0"/>
              <a:t> or </a:t>
            </a:r>
            <a:r>
              <a:rPr lang="nl-NL" dirty="0" err="1" smtClean="0"/>
              <a:t>such</a:t>
            </a:r>
            <a:r>
              <a:rPr lang="nl-NL" dirty="0" smtClean="0"/>
              <a:t> </a:t>
            </a:r>
            <a:r>
              <a:rPr lang="nl-NL" dirty="0" err="1" smtClean="0"/>
              <a:t>others</a:t>
            </a:r>
            <a:r>
              <a:rPr lang="nl-NL" dirty="0" smtClean="0"/>
              <a:t> as are </a:t>
            </a:r>
            <a:r>
              <a:rPr lang="nl-NL" dirty="0" err="1" smtClean="0"/>
              <a:t>not</a:t>
            </a:r>
            <a:r>
              <a:rPr lang="nl-NL" dirty="0" smtClean="0"/>
              <a:t> </a:t>
            </a:r>
            <a:r>
              <a:rPr lang="nl-NL" dirty="0" err="1" smtClean="0"/>
              <a:t>incompatible</a:t>
            </a:r>
            <a:r>
              <a:rPr lang="nl-NL" dirty="0" smtClean="0"/>
              <a:t> </a:t>
            </a:r>
            <a:r>
              <a:rPr lang="nl-NL" dirty="0" err="1" smtClean="0"/>
              <a:t>with</a:t>
            </a:r>
            <a:r>
              <a:rPr lang="nl-NL" dirty="0" smtClean="0"/>
              <a:t> </a:t>
            </a:r>
            <a:r>
              <a:rPr lang="nl-NL" dirty="0" err="1" smtClean="0"/>
              <a:t>those</a:t>
            </a:r>
            <a:r>
              <a:rPr lang="nl-NL" dirty="0" smtClean="0"/>
              <a:t> </a:t>
            </a:r>
            <a:r>
              <a:rPr lang="nl-NL" dirty="0" err="1" smtClean="0"/>
              <a:t>purposes</a:t>
            </a:r>
            <a:r>
              <a:rPr lang="nl-NL" dirty="0" smtClean="0"/>
              <a:t> </a:t>
            </a:r>
            <a:r>
              <a:rPr lang="nl-NL" dirty="0" err="1" smtClean="0"/>
              <a:t>and</a:t>
            </a:r>
            <a:r>
              <a:rPr lang="nl-NL" dirty="0" smtClean="0"/>
              <a:t> as are </a:t>
            </a:r>
            <a:r>
              <a:rPr lang="nl-NL" dirty="0" err="1" smtClean="0"/>
              <a:t>specified</a:t>
            </a:r>
            <a:r>
              <a:rPr lang="nl-NL" dirty="0" smtClean="0"/>
              <a:t> on </a:t>
            </a:r>
            <a:r>
              <a:rPr lang="nl-NL" dirty="0" err="1" smtClean="0"/>
              <a:t>each</a:t>
            </a:r>
            <a:r>
              <a:rPr lang="nl-NL" dirty="0" smtClean="0"/>
              <a:t> occasion of change of </a:t>
            </a:r>
            <a:r>
              <a:rPr lang="nl-NL" dirty="0" err="1" smtClean="0"/>
              <a:t>purpose</a:t>
            </a:r>
            <a:r>
              <a:rPr lang="nl-NL" dirty="0" smtClean="0"/>
              <a:t>. </a:t>
            </a:r>
            <a:br>
              <a:rPr lang="nl-NL" dirty="0" smtClean="0"/>
            </a:br>
            <a:r>
              <a:rPr lang="nl-NL" dirty="0" smtClean="0"/>
              <a:t>(4) The </a:t>
            </a:r>
            <a:r>
              <a:rPr lang="nl-NL" dirty="0" err="1" smtClean="0"/>
              <a:t>Use</a:t>
            </a:r>
            <a:r>
              <a:rPr lang="nl-NL" dirty="0" smtClean="0"/>
              <a:t> </a:t>
            </a:r>
            <a:r>
              <a:rPr lang="nl-NL" dirty="0" err="1" smtClean="0"/>
              <a:t>Limitation</a:t>
            </a:r>
            <a:r>
              <a:rPr lang="nl-NL" dirty="0" smtClean="0"/>
              <a:t> </a:t>
            </a:r>
            <a:r>
              <a:rPr lang="nl-NL" dirty="0" err="1" smtClean="0"/>
              <a:t>Principle</a:t>
            </a:r>
            <a:r>
              <a:rPr lang="nl-NL" dirty="0" smtClean="0"/>
              <a:t>. Personal data </a:t>
            </a:r>
            <a:r>
              <a:rPr lang="nl-NL" dirty="0" err="1" smtClean="0"/>
              <a:t>should</a:t>
            </a:r>
            <a:r>
              <a:rPr lang="nl-NL" dirty="0" smtClean="0"/>
              <a:t> </a:t>
            </a:r>
            <a:r>
              <a:rPr lang="nl-NL" dirty="0" err="1" smtClean="0"/>
              <a:t>not</a:t>
            </a:r>
            <a:r>
              <a:rPr lang="nl-NL" dirty="0" smtClean="0"/>
              <a:t> </a:t>
            </a:r>
            <a:r>
              <a:rPr lang="nl-NL" dirty="0" err="1" smtClean="0"/>
              <a:t>be</a:t>
            </a:r>
            <a:r>
              <a:rPr lang="nl-NL" dirty="0" smtClean="0"/>
              <a:t> </a:t>
            </a:r>
            <a:r>
              <a:rPr lang="nl-NL" dirty="0" err="1" smtClean="0"/>
              <a:t>disclosed</a:t>
            </a:r>
            <a:r>
              <a:rPr lang="nl-NL" dirty="0" smtClean="0"/>
              <a:t>, made </a:t>
            </a:r>
            <a:r>
              <a:rPr lang="nl-NL" dirty="0" err="1" smtClean="0"/>
              <a:t>available</a:t>
            </a:r>
            <a:r>
              <a:rPr lang="nl-NL" dirty="0" smtClean="0"/>
              <a:t> or </a:t>
            </a:r>
            <a:r>
              <a:rPr lang="nl-NL" dirty="0" err="1" smtClean="0"/>
              <a:t>otherwise</a:t>
            </a:r>
            <a:r>
              <a:rPr lang="nl-NL" dirty="0" smtClean="0"/>
              <a:t> </a:t>
            </a:r>
            <a:r>
              <a:rPr lang="nl-NL" dirty="0" err="1" smtClean="0"/>
              <a:t>used</a:t>
            </a:r>
            <a:r>
              <a:rPr lang="nl-NL" dirty="0" smtClean="0"/>
              <a:t> </a:t>
            </a:r>
            <a:r>
              <a:rPr lang="nl-NL" dirty="0" err="1" smtClean="0"/>
              <a:t>for</a:t>
            </a:r>
            <a:r>
              <a:rPr lang="nl-NL" dirty="0" smtClean="0"/>
              <a:t> </a:t>
            </a:r>
            <a:r>
              <a:rPr lang="nl-NL" dirty="0" err="1" smtClean="0"/>
              <a:t>purposes</a:t>
            </a:r>
            <a:r>
              <a:rPr lang="nl-NL" dirty="0" smtClean="0"/>
              <a:t> </a:t>
            </a:r>
            <a:r>
              <a:rPr lang="nl-NL" dirty="0" err="1" smtClean="0"/>
              <a:t>other</a:t>
            </a:r>
            <a:r>
              <a:rPr lang="nl-NL" dirty="0" smtClean="0"/>
              <a:t> </a:t>
            </a:r>
            <a:r>
              <a:rPr lang="nl-NL" dirty="0" err="1" smtClean="0"/>
              <a:t>than</a:t>
            </a:r>
            <a:r>
              <a:rPr lang="nl-NL" dirty="0" smtClean="0"/>
              <a:t> </a:t>
            </a:r>
            <a:r>
              <a:rPr lang="nl-NL" dirty="0" err="1" smtClean="0"/>
              <a:t>those</a:t>
            </a:r>
            <a:r>
              <a:rPr lang="nl-NL" dirty="0" smtClean="0"/>
              <a:t> </a:t>
            </a:r>
            <a:r>
              <a:rPr lang="nl-NL" dirty="0" err="1" smtClean="0"/>
              <a:t>specified</a:t>
            </a:r>
            <a:r>
              <a:rPr lang="nl-NL" dirty="0" smtClean="0"/>
              <a:t>, </a:t>
            </a:r>
            <a:r>
              <a:rPr lang="nl-NL" dirty="0" err="1" smtClean="0"/>
              <a:t>except</a:t>
            </a:r>
            <a:r>
              <a:rPr lang="nl-NL" dirty="0" smtClean="0"/>
              <a:t> a) </a:t>
            </a:r>
            <a:r>
              <a:rPr lang="nl-NL" dirty="0" err="1" smtClean="0"/>
              <a:t>with</a:t>
            </a:r>
            <a:r>
              <a:rPr lang="nl-NL" dirty="0" smtClean="0"/>
              <a:t> the consent of the data subject, or b) </a:t>
            </a:r>
            <a:r>
              <a:rPr lang="nl-NL" dirty="0" err="1" smtClean="0"/>
              <a:t>by</a:t>
            </a:r>
            <a:r>
              <a:rPr lang="nl-NL" dirty="0" smtClean="0"/>
              <a:t> the </a:t>
            </a:r>
            <a:r>
              <a:rPr lang="nl-NL" dirty="0" err="1" smtClean="0"/>
              <a:t>authority</a:t>
            </a:r>
            <a:r>
              <a:rPr lang="nl-NL" dirty="0" smtClean="0"/>
              <a:t> of </a:t>
            </a:r>
            <a:r>
              <a:rPr lang="nl-NL" dirty="0" err="1" smtClean="0"/>
              <a:t>law</a:t>
            </a:r>
            <a:r>
              <a:rPr lang="nl-NL" dirty="0" smtClean="0"/>
              <a:t>. </a:t>
            </a:r>
            <a:endParaRPr lang="nl-NL" dirty="0"/>
          </a:p>
        </p:txBody>
      </p:sp>
      <p:sp>
        <p:nvSpPr>
          <p:cNvPr id="4" name="Tijdelijke aanduiding voor dianummer 3"/>
          <p:cNvSpPr>
            <a:spLocks noGrp="1"/>
          </p:cNvSpPr>
          <p:nvPr>
            <p:ph type="sldNum" sz="quarter" idx="10"/>
          </p:nvPr>
        </p:nvSpPr>
        <p:spPr/>
        <p:txBody>
          <a:bodyPr/>
          <a:lstStyle/>
          <a:p>
            <a:fld id="{637C5E08-43EE-494B-87E1-01DC58E78FCA}" type="slidenum">
              <a:rPr lang="nl-NL" smtClean="0"/>
              <a:t>10</a:t>
            </a:fld>
            <a:endParaRPr lang="nl-NL"/>
          </a:p>
        </p:txBody>
      </p:sp>
    </p:spTree>
    <p:extLst>
      <p:ext uri="{BB962C8B-B14F-4D97-AF65-F5344CB8AC3E}">
        <p14:creationId xmlns:p14="http://schemas.microsoft.com/office/powerpoint/2010/main" val="326217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Recital 63:</a:t>
            </a:r>
          </a:p>
          <a:p>
            <a:r>
              <a:rPr lang="nl-NL" sz="1200" b="0" i="0" u="none" strike="noStrike" kern="1200" baseline="0" dirty="0" err="1" smtClean="0">
                <a:solidFill>
                  <a:schemeClr val="tx1"/>
                </a:solidFill>
                <a:latin typeface="+mn-lt"/>
                <a:ea typeface="+mn-ea"/>
                <a:cs typeface="+mn-cs"/>
              </a:rPr>
              <a:t>Every</a:t>
            </a:r>
            <a:r>
              <a:rPr lang="nl-NL" sz="1200" b="0" i="0" u="none" strike="noStrike" kern="1200" baseline="0" dirty="0" smtClean="0">
                <a:solidFill>
                  <a:schemeClr val="tx1"/>
                </a:solidFill>
                <a:latin typeface="+mn-lt"/>
                <a:ea typeface="+mn-ea"/>
                <a:cs typeface="+mn-cs"/>
              </a:rPr>
              <a:t> data subject </a:t>
            </a:r>
            <a:r>
              <a:rPr lang="nl-NL" sz="1200" b="0" i="0" u="none" strike="noStrike" kern="1200" baseline="0" dirty="0" err="1" smtClean="0">
                <a:solidFill>
                  <a:schemeClr val="tx1"/>
                </a:solidFill>
                <a:latin typeface="+mn-lt"/>
                <a:ea typeface="+mn-ea"/>
                <a:cs typeface="+mn-cs"/>
              </a:rPr>
              <a:t>should</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therefore</a:t>
            </a:r>
            <a:r>
              <a:rPr lang="nl-NL" sz="1200" b="0" i="0" u="none" strike="noStrike" kern="1200" baseline="0" dirty="0" smtClean="0">
                <a:solidFill>
                  <a:schemeClr val="tx1"/>
                </a:solidFill>
                <a:latin typeface="+mn-lt"/>
                <a:ea typeface="+mn-ea"/>
                <a:cs typeface="+mn-cs"/>
              </a:rPr>
              <a:t> have the right </a:t>
            </a:r>
            <a:r>
              <a:rPr lang="nl-NL" sz="1200" b="0" i="0" u="none" strike="noStrike" kern="1200" baseline="0" dirty="0" err="1" smtClean="0">
                <a:solidFill>
                  <a:schemeClr val="tx1"/>
                </a:solidFill>
                <a:latin typeface="+mn-lt"/>
                <a:ea typeface="+mn-ea"/>
                <a:cs typeface="+mn-cs"/>
              </a:rPr>
              <a:t>to</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know</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and</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obtain</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communication</a:t>
            </a:r>
            <a:r>
              <a:rPr lang="nl-NL" sz="1200" b="0" i="0" u="none" strike="noStrike" kern="1200" baseline="0" dirty="0" smtClean="0">
                <a:solidFill>
                  <a:schemeClr val="tx1"/>
                </a:solidFill>
                <a:latin typeface="+mn-lt"/>
                <a:ea typeface="+mn-ea"/>
                <a:cs typeface="+mn-cs"/>
              </a:rPr>
              <a:t> in </a:t>
            </a:r>
            <a:r>
              <a:rPr lang="nl-NL" sz="1200" b="0" i="0" u="none" strike="noStrike" kern="1200" baseline="0" dirty="0" err="1" smtClean="0">
                <a:solidFill>
                  <a:schemeClr val="tx1"/>
                </a:solidFill>
                <a:latin typeface="+mn-lt"/>
                <a:ea typeface="+mn-ea"/>
                <a:cs typeface="+mn-cs"/>
              </a:rPr>
              <a:t>particular</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with</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regard</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to</a:t>
            </a:r>
            <a:r>
              <a:rPr lang="nl-NL" sz="1200" b="0" i="0" u="none" strike="noStrike" kern="1200" baseline="0" dirty="0" smtClean="0">
                <a:solidFill>
                  <a:schemeClr val="tx1"/>
                </a:solidFill>
                <a:latin typeface="+mn-lt"/>
                <a:ea typeface="+mn-ea"/>
                <a:cs typeface="+mn-cs"/>
              </a:rPr>
              <a:t> the </a:t>
            </a:r>
            <a:r>
              <a:rPr lang="nl-NL" sz="1200" b="0" i="0" u="none" strike="noStrike" kern="1200" baseline="0" dirty="0" err="1" smtClean="0">
                <a:solidFill>
                  <a:schemeClr val="tx1"/>
                </a:solidFill>
                <a:latin typeface="+mn-lt"/>
                <a:ea typeface="+mn-ea"/>
                <a:cs typeface="+mn-cs"/>
              </a:rPr>
              <a:t>purposes</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for</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which</a:t>
            </a:r>
            <a:r>
              <a:rPr lang="nl-NL" sz="1200" b="0" i="0" u="none" strike="noStrike" kern="1200" baseline="0" dirty="0" smtClean="0">
                <a:solidFill>
                  <a:schemeClr val="tx1"/>
                </a:solidFill>
                <a:latin typeface="+mn-lt"/>
                <a:ea typeface="+mn-ea"/>
                <a:cs typeface="+mn-cs"/>
              </a:rPr>
              <a:t> the personal data are </a:t>
            </a:r>
            <a:r>
              <a:rPr lang="nl-NL" sz="1200" b="0" i="0" u="none" strike="noStrike" kern="1200" baseline="0" dirty="0" err="1" smtClean="0">
                <a:solidFill>
                  <a:schemeClr val="tx1"/>
                </a:solidFill>
                <a:latin typeface="+mn-lt"/>
                <a:ea typeface="+mn-ea"/>
                <a:cs typeface="+mn-cs"/>
              </a:rPr>
              <a:t>processed</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where</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possible</a:t>
            </a:r>
            <a:r>
              <a:rPr lang="nl-NL" sz="1200" b="0" i="0" u="none" strike="noStrike" kern="1200" baseline="0" dirty="0" smtClean="0">
                <a:solidFill>
                  <a:schemeClr val="tx1"/>
                </a:solidFill>
                <a:latin typeface="+mn-lt"/>
                <a:ea typeface="+mn-ea"/>
                <a:cs typeface="+mn-cs"/>
              </a:rPr>
              <a:t> the </a:t>
            </a:r>
            <a:r>
              <a:rPr lang="nl-NL" sz="1200" b="0" i="0" u="none" strike="noStrike" kern="1200" baseline="0" dirty="0" err="1" smtClean="0">
                <a:solidFill>
                  <a:schemeClr val="tx1"/>
                </a:solidFill>
                <a:latin typeface="+mn-lt"/>
                <a:ea typeface="+mn-ea"/>
                <a:cs typeface="+mn-cs"/>
              </a:rPr>
              <a:t>period</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for</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which</a:t>
            </a:r>
            <a:r>
              <a:rPr lang="nl-NL" sz="1200" b="0" i="0" u="none" strike="noStrike" kern="1200" baseline="0" dirty="0" smtClean="0">
                <a:solidFill>
                  <a:schemeClr val="tx1"/>
                </a:solidFill>
                <a:latin typeface="+mn-lt"/>
                <a:ea typeface="+mn-ea"/>
                <a:cs typeface="+mn-cs"/>
              </a:rPr>
              <a:t> the personal data are </a:t>
            </a:r>
            <a:r>
              <a:rPr lang="nl-NL" sz="1200" b="0" i="0" u="none" strike="noStrike" kern="1200" baseline="0" dirty="0" err="1" smtClean="0">
                <a:solidFill>
                  <a:schemeClr val="tx1"/>
                </a:solidFill>
                <a:latin typeface="+mn-lt"/>
                <a:ea typeface="+mn-ea"/>
                <a:cs typeface="+mn-cs"/>
              </a:rPr>
              <a:t>processed</a:t>
            </a:r>
            <a:r>
              <a:rPr lang="nl-NL" sz="1200" b="0" i="0" u="none" strike="noStrike" kern="1200" baseline="0" dirty="0" smtClean="0">
                <a:solidFill>
                  <a:schemeClr val="tx1"/>
                </a:solidFill>
                <a:latin typeface="+mn-lt"/>
                <a:ea typeface="+mn-ea"/>
                <a:cs typeface="+mn-cs"/>
              </a:rPr>
              <a:t>, the </a:t>
            </a:r>
            <a:r>
              <a:rPr lang="nl-NL" sz="1200" b="0" i="0" u="none" strike="noStrike" kern="1200" baseline="0" dirty="0" err="1" smtClean="0">
                <a:solidFill>
                  <a:schemeClr val="tx1"/>
                </a:solidFill>
                <a:latin typeface="+mn-lt"/>
                <a:ea typeface="+mn-ea"/>
                <a:cs typeface="+mn-cs"/>
              </a:rPr>
              <a:t>recipients</a:t>
            </a:r>
            <a:r>
              <a:rPr lang="nl-NL" sz="1200" b="0" i="0" u="none" strike="noStrike" kern="1200" baseline="0" dirty="0" smtClean="0">
                <a:solidFill>
                  <a:schemeClr val="tx1"/>
                </a:solidFill>
                <a:latin typeface="+mn-lt"/>
                <a:ea typeface="+mn-ea"/>
                <a:cs typeface="+mn-cs"/>
              </a:rPr>
              <a:t> of the personal data</a:t>
            </a:r>
            <a:r>
              <a:rPr lang="nl-NL" sz="1200" b="0" i="0" u="sng" strike="noStrike" kern="1200" baseline="0" dirty="0" smtClean="0">
                <a:solidFill>
                  <a:schemeClr val="tx1"/>
                </a:solidFill>
                <a:latin typeface="+mn-lt"/>
                <a:ea typeface="+mn-ea"/>
                <a:cs typeface="+mn-cs"/>
              </a:rPr>
              <a:t>, the logic </a:t>
            </a:r>
            <a:r>
              <a:rPr lang="nl-NL" sz="1200" b="0" i="0" u="sng" strike="noStrike" kern="1200" baseline="0" dirty="0" err="1" smtClean="0">
                <a:solidFill>
                  <a:schemeClr val="tx1"/>
                </a:solidFill>
                <a:latin typeface="+mn-lt"/>
                <a:ea typeface="+mn-ea"/>
                <a:cs typeface="+mn-cs"/>
              </a:rPr>
              <a:t>involved</a:t>
            </a:r>
            <a:r>
              <a:rPr lang="nl-NL" sz="1200" b="0" i="0" u="sng" strike="noStrike" kern="1200" baseline="0" dirty="0" smtClean="0">
                <a:solidFill>
                  <a:schemeClr val="tx1"/>
                </a:solidFill>
                <a:latin typeface="+mn-lt"/>
                <a:ea typeface="+mn-ea"/>
                <a:cs typeface="+mn-cs"/>
              </a:rPr>
              <a:t> in </a:t>
            </a:r>
            <a:r>
              <a:rPr lang="nl-NL" sz="1200" b="0" i="0" u="sng" strike="noStrike" kern="1200" baseline="0" dirty="0" err="1" smtClean="0">
                <a:solidFill>
                  <a:schemeClr val="tx1"/>
                </a:solidFill>
                <a:latin typeface="+mn-lt"/>
                <a:ea typeface="+mn-ea"/>
                <a:cs typeface="+mn-cs"/>
              </a:rPr>
              <a:t>any</a:t>
            </a:r>
            <a:r>
              <a:rPr lang="nl-NL" sz="1200" b="0" i="0" u="sng" strike="noStrike" kern="1200" baseline="0" dirty="0" smtClean="0">
                <a:solidFill>
                  <a:schemeClr val="tx1"/>
                </a:solidFill>
                <a:latin typeface="+mn-lt"/>
                <a:ea typeface="+mn-ea"/>
                <a:cs typeface="+mn-cs"/>
              </a:rPr>
              <a:t> automatic personal data processing </a:t>
            </a:r>
            <a:r>
              <a:rPr lang="nl-NL" sz="1200" b="0" i="0" u="sng" strike="noStrike" kern="1200" baseline="0" dirty="0" err="1" smtClean="0">
                <a:solidFill>
                  <a:schemeClr val="tx1"/>
                </a:solidFill>
                <a:latin typeface="+mn-lt"/>
                <a:ea typeface="+mn-ea"/>
                <a:cs typeface="+mn-cs"/>
              </a:rPr>
              <a:t>and</a:t>
            </a:r>
            <a:r>
              <a:rPr lang="nl-NL" sz="1200" b="0" i="0" u="sng" strike="noStrike" kern="1200" baseline="0" dirty="0" smtClean="0">
                <a:solidFill>
                  <a:schemeClr val="tx1"/>
                </a:solidFill>
                <a:latin typeface="+mn-lt"/>
                <a:ea typeface="+mn-ea"/>
                <a:cs typeface="+mn-cs"/>
              </a:rPr>
              <a:t>, at </a:t>
            </a:r>
            <a:r>
              <a:rPr lang="nl-NL" sz="1200" b="0" i="0" u="sng" strike="noStrike" kern="1200" baseline="0" dirty="0" err="1" smtClean="0">
                <a:solidFill>
                  <a:schemeClr val="tx1"/>
                </a:solidFill>
                <a:latin typeface="+mn-lt"/>
                <a:ea typeface="+mn-ea"/>
                <a:cs typeface="+mn-cs"/>
              </a:rPr>
              <a:t>least</a:t>
            </a:r>
            <a:r>
              <a:rPr lang="nl-NL" sz="1200" b="0" i="0" u="sng" strike="noStrike" kern="1200" baseline="0" dirty="0" smtClean="0">
                <a:solidFill>
                  <a:schemeClr val="tx1"/>
                </a:solidFill>
                <a:latin typeface="+mn-lt"/>
                <a:ea typeface="+mn-ea"/>
                <a:cs typeface="+mn-cs"/>
              </a:rPr>
              <a:t> </a:t>
            </a:r>
            <a:r>
              <a:rPr lang="nl-NL" sz="1200" b="0" i="0" u="sng" strike="noStrike" kern="1200" baseline="0" dirty="0" err="1" smtClean="0">
                <a:solidFill>
                  <a:schemeClr val="tx1"/>
                </a:solidFill>
                <a:latin typeface="+mn-lt"/>
                <a:ea typeface="+mn-ea"/>
                <a:cs typeface="+mn-cs"/>
              </a:rPr>
              <a:t>when</a:t>
            </a:r>
            <a:r>
              <a:rPr lang="nl-NL" sz="1200" b="0" i="0" u="sng" strike="noStrike" kern="1200" baseline="0" dirty="0" smtClean="0">
                <a:solidFill>
                  <a:schemeClr val="tx1"/>
                </a:solidFill>
                <a:latin typeface="+mn-lt"/>
                <a:ea typeface="+mn-ea"/>
                <a:cs typeface="+mn-cs"/>
              </a:rPr>
              <a:t> </a:t>
            </a:r>
            <a:r>
              <a:rPr lang="nl-NL" sz="1200" b="0" i="0" u="sng" strike="noStrike" kern="1200" baseline="0" dirty="0" err="1" smtClean="0">
                <a:solidFill>
                  <a:schemeClr val="tx1"/>
                </a:solidFill>
                <a:latin typeface="+mn-lt"/>
                <a:ea typeface="+mn-ea"/>
                <a:cs typeface="+mn-cs"/>
              </a:rPr>
              <a:t>based</a:t>
            </a:r>
            <a:r>
              <a:rPr lang="nl-NL" sz="1200" b="0" i="0" u="sng" strike="noStrike" kern="1200" baseline="0" dirty="0" smtClean="0">
                <a:solidFill>
                  <a:schemeClr val="tx1"/>
                </a:solidFill>
                <a:latin typeface="+mn-lt"/>
                <a:ea typeface="+mn-ea"/>
                <a:cs typeface="+mn-cs"/>
              </a:rPr>
              <a:t> on </a:t>
            </a:r>
            <a:r>
              <a:rPr lang="nl-NL" sz="1200" b="0" i="0" u="sng" strike="noStrike" kern="1200" baseline="0" dirty="0" err="1" smtClean="0">
                <a:solidFill>
                  <a:schemeClr val="tx1"/>
                </a:solidFill>
                <a:latin typeface="+mn-lt"/>
                <a:ea typeface="+mn-ea"/>
                <a:cs typeface="+mn-cs"/>
              </a:rPr>
              <a:t>profiling</a:t>
            </a:r>
            <a:r>
              <a:rPr lang="nl-NL" sz="1200" b="0" i="0" u="sng" strike="noStrike" kern="1200" baseline="0" dirty="0" smtClean="0">
                <a:solidFill>
                  <a:schemeClr val="tx1"/>
                </a:solidFill>
                <a:latin typeface="+mn-lt"/>
                <a:ea typeface="+mn-ea"/>
                <a:cs typeface="+mn-cs"/>
              </a:rPr>
              <a:t>, the </a:t>
            </a:r>
            <a:r>
              <a:rPr lang="nl-NL" sz="1200" b="0" i="0" u="sng" strike="noStrike" kern="1200" baseline="0" dirty="0" err="1" smtClean="0">
                <a:solidFill>
                  <a:schemeClr val="tx1"/>
                </a:solidFill>
                <a:latin typeface="+mn-lt"/>
                <a:ea typeface="+mn-ea"/>
                <a:cs typeface="+mn-cs"/>
              </a:rPr>
              <a:t>consequences</a:t>
            </a:r>
            <a:r>
              <a:rPr lang="nl-NL" sz="1200" b="0" i="0" u="sng" strike="noStrike" kern="1200" baseline="0" dirty="0" smtClean="0">
                <a:solidFill>
                  <a:schemeClr val="tx1"/>
                </a:solidFill>
                <a:latin typeface="+mn-lt"/>
                <a:ea typeface="+mn-ea"/>
                <a:cs typeface="+mn-cs"/>
              </a:rPr>
              <a:t> of </a:t>
            </a:r>
            <a:r>
              <a:rPr lang="nl-NL" sz="1200" b="0" i="0" u="sng" strike="noStrike" kern="1200" baseline="0" dirty="0" err="1" smtClean="0">
                <a:solidFill>
                  <a:schemeClr val="tx1"/>
                </a:solidFill>
                <a:latin typeface="+mn-lt"/>
                <a:ea typeface="+mn-ea"/>
                <a:cs typeface="+mn-cs"/>
              </a:rPr>
              <a:t>such</a:t>
            </a:r>
            <a:r>
              <a:rPr lang="nl-NL" sz="1200" b="0" i="0" u="sng" strike="noStrike" kern="1200" baseline="0" dirty="0" smtClean="0">
                <a:solidFill>
                  <a:schemeClr val="tx1"/>
                </a:solidFill>
                <a:latin typeface="+mn-lt"/>
                <a:ea typeface="+mn-ea"/>
                <a:cs typeface="+mn-cs"/>
              </a:rPr>
              <a:t> processing. </a:t>
            </a:r>
          </a:p>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Recital 71:</a:t>
            </a:r>
          </a:p>
          <a:p>
            <a:r>
              <a:rPr lang="nl-NL" sz="1200" b="0" i="0" u="none" strike="noStrike" kern="1200" baseline="0" dirty="0" smtClean="0">
                <a:solidFill>
                  <a:schemeClr val="tx1"/>
                </a:solidFill>
                <a:latin typeface="+mn-lt"/>
                <a:ea typeface="+mn-ea"/>
                <a:cs typeface="+mn-cs"/>
              </a:rPr>
              <a:t>The controller </a:t>
            </a:r>
            <a:r>
              <a:rPr lang="nl-NL" sz="1200" b="0" i="0" u="none" strike="noStrike" kern="1200" baseline="0" dirty="0" err="1" smtClean="0">
                <a:solidFill>
                  <a:schemeClr val="tx1"/>
                </a:solidFill>
                <a:latin typeface="+mn-lt"/>
                <a:ea typeface="+mn-ea"/>
                <a:cs typeface="+mn-cs"/>
              </a:rPr>
              <a:t>should</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use</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appropriate</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mathematical</a:t>
            </a:r>
            <a:r>
              <a:rPr lang="nl-NL" sz="1200" b="0" i="0" u="none" strike="noStrike" kern="1200" baseline="0" dirty="0" smtClean="0">
                <a:solidFill>
                  <a:schemeClr val="tx1"/>
                </a:solidFill>
                <a:latin typeface="+mn-lt"/>
                <a:ea typeface="+mn-ea"/>
                <a:cs typeface="+mn-cs"/>
              </a:rPr>
              <a:t> or </a:t>
            </a:r>
            <a:r>
              <a:rPr lang="nl-NL" sz="1200" b="0" i="0" u="none" strike="noStrike" kern="1200" baseline="0" dirty="0" err="1" smtClean="0">
                <a:solidFill>
                  <a:schemeClr val="tx1"/>
                </a:solidFill>
                <a:latin typeface="+mn-lt"/>
                <a:ea typeface="+mn-ea"/>
                <a:cs typeface="+mn-cs"/>
              </a:rPr>
              <a:t>statistical</a:t>
            </a:r>
            <a:r>
              <a:rPr lang="nl-NL" sz="1200" b="0" i="0" u="none" strike="noStrike" kern="1200" baseline="0" dirty="0" smtClean="0">
                <a:solidFill>
                  <a:schemeClr val="tx1"/>
                </a:solidFill>
                <a:latin typeface="+mn-lt"/>
                <a:ea typeface="+mn-ea"/>
                <a:cs typeface="+mn-cs"/>
              </a:rPr>
              <a:t> procedures </a:t>
            </a:r>
            <a:r>
              <a:rPr lang="nl-NL" sz="1200" b="0" i="0" u="none" strike="noStrike" kern="1200" baseline="0" dirty="0" err="1" smtClean="0">
                <a:solidFill>
                  <a:schemeClr val="tx1"/>
                </a:solidFill>
                <a:latin typeface="+mn-lt"/>
                <a:ea typeface="+mn-ea"/>
                <a:cs typeface="+mn-cs"/>
              </a:rPr>
              <a:t>for</a:t>
            </a:r>
            <a:r>
              <a:rPr lang="nl-NL" sz="1200" b="0" i="0" u="none" strike="noStrike" kern="1200" baseline="0" dirty="0" smtClean="0">
                <a:solidFill>
                  <a:schemeClr val="tx1"/>
                </a:solidFill>
                <a:latin typeface="+mn-lt"/>
                <a:ea typeface="+mn-ea"/>
                <a:cs typeface="+mn-cs"/>
              </a:rPr>
              <a:t> the </a:t>
            </a:r>
            <a:r>
              <a:rPr lang="nl-NL" sz="1200" b="0" i="0" u="none" strike="noStrike" kern="1200" baseline="0" dirty="0" err="1" smtClean="0">
                <a:solidFill>
                  <a:schemeClr val="tx1"/>
                </a:solidFill>
                <a:latin typeface="+mn-lt"/>
                <a:ea typeface="+mn-ea"/>
                <a:cs typeface="+mn-cs"/>
              </a:rPr>
              <a:t>profiling</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implement</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technical</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and</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organisational</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measures</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appropriate</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to</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ensure</a:t>
            </a:r>
            <a:r>
              <a:rPr lang="nl-NL" sz="1200" b="0" i="0" u="none" strike="noStrike" kern="1200" baseline="0" dirty="0" smtClean="0">
                <a:solidFill>
                  <a:schemeClr val="tx1"/>
                </a:solidFill>
                <a:latin typeface="+mn-lt"/>
                <a:ea typeface="+mn-ea"/>
                <a:cs typeface="+mn-cs"/>
              </a:rPr>
              <a:t>, in </a:t>
            </a:r>
            <a:r>
              <a:rPr lang="nl-NL" sz="1200" b="0" i="0" u="none" strike="noStrike" kern="1200" baseline="0" dirty="0" err="1" smtClean="0">
                <a:solidFill>
                  <a:schemeClr val="tx1"/>
                </a:solidFill>
                <a:latin typeface="+mn-lt"/>
                <a:ea typeface="+mn-ea"/>
                <a:cs typeface="+mn-cs"/>
              </a:rPr>
              <a:t>particular</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that</a:t>
            </a:r>
            <a:r>
              <a:rPr lang="nl-NL" sz="1200" b="0" i="0" u="none" strike="noStrike" kern="1200" baseline="0" dirty="0" smtClean="0">
                <a:solidFill>
                  <a:schemeClr val="tx1"/>
                </a:solidFill>
                <a:latin typeface="+mn-lt"/>
                <a:ea typeface="+mn-ea"/>
                <a:cs typeface="+mn-cs"/>
              </a:rPr>
              <a:t> factors </a:t>
            </a:r>
            <a:r>
              <a:rPr lang="nl-NL" sz="1200" b="0" i="0" u="none" strike="noStrike" kern="1200" baseline="0" dirty="0" err="1" smtClean="0">
                <a:solidFill>
                  <a:schemeClr val="tx1"/>
                </a:solidFill>
                <a:latin typeface="+mn-lt"/>
                <a:ea typeface="+mn-ea"/>
                <a:cs typeface="+mn-cs"/>
              </a:rPr>
              <a:t>which</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result</a:t>
            </a:r>
            <a:r>
              <a:rPr lang="nl-NL" sz="1200" b="0" i="0" u="none" strike="noStrike" kern="1200" baseline="0" dirty="0" smtClean="0">
                <a:solidFill>
                  <a:schemeClr val="tx1"/>
                </a:solidFill>
                <a:latin typeface="+mn-lt"/>
                <a:ea typeface="+mn-ea"/>
                <a:cs typeface="+mn-cs"/>
              </a:rPr>
              <a:t> in </a:t>
            </a:r>
            <a:r>
              <a:rPr lang="nl-NL" sz="1200" b="0" i="0" u="none" strike="noStrike" kern="1200" baseline="0" dirty="0" err="1" smtClean="0">
                <a:solidFill>
                  <a:schemeClr val="tx1"/>
                </a:solidFill>
                <a:latin typeface="+mn-lt"/>
                <a:ea typeface="+mn-ea"/>
                <a:cs typeface="+mn-cs"/>
              </a:rPr>
              <a:t>inaccuracies</a:t>
            </a:r>
            <a:r>
              <a:rPr lang="nl-NL" sz="1200" b="0" i="0" u="none" strike="noStrike" kern="1200" baseline="0" dirty="0" smtClean="0">
                <a:solidFill>
                  <a:schemeClr val="tx1"/>
                </a:solidFill>
                <a:latin typeface="+mn-lt"/>
                <a:ea typeface="+mn-ea"/>
                <a:cs typeface="+mn-cs"/>
              </a:rPr>
              <a:t> in personal data are </a:t>
            </a:r>
            <a:r>
              <a:rPr lang="nl-NL" sz="1200" b="0" i="0" u="none" strike="noStrike" kern="1200" baseline="0" dirty="0" err="1" smtClean="0">
                <a:solidFill>
                  <a:schemeClr val="tx1"/>
                </a:solidFill>
                <a:latin typeface="+mn-lt"/>
                <a:ea typeface="+mn-ea"/>
                <a:cs typeface="+mn-cs"/>
              </a:rPr>
              <a:t>corrected</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and</a:t>
            </a:r>
            <a:r>
              <a:rPr lang="nl-NL" sz="1200" b="0" i="0" u="none" strike="noStrike" kern="1200" baseline="0" dirty="0" smtClean="0">
                <a:solidFill>
                  <a:schemeClr val="tx1"/>
                </a:solidFill>
                <a:latin typeface="+mn-lt"/>
                <a:ea typeface="+mn-ea"/>
                <a:cs typeface="+mn-cs"/>
              </a:rPr>
              <a:t> the risk of </a:t>
            </a:r>
            <a:r>
              <a:rPr lang="nl-NL" sz="1200" b="0" i="0" u="none" strike="noStrike" kern="1200" baseline="0" dirty="0" err="1" smtClean="0">
                <a:solidFill>
                  <a:schemeClr val="tx1"/>
                </a:solidFill>
                <a:latin typeface="+mn-lt"/>
                <a:ea typeface="+mn-ea"/>
                <a:cs typeface="+mn-cs"/>
              </a:rPr>
              <a:t>errors</a:t>
            </a:r>
            <a:r>
              <a:rPr lang="nl-NL" sz="1200" b="0" i="0" u="none" strike="noStrike" kern="1200" baseline="0" dirty="0" smtClean="0">
                <a:solidFill>
                  <a:schemeClr val="tx1"/>
                </a:solidFill>
                <a:latin typeface="+mn-lt"/>
                <a:ea typeface="+mn-ea"/>
                <a:cs typeface="+mn-cs"/>
              </a:rPr>
              <a:t> is </a:t>
            </a:r>
            <a:r>
              <a:rPr lang="nl-NL" sz="1200" b="0" i="0" u="none" strike="noStrike" kern="1200" baseline="0" dirty="0" err="1" smtClean="0">
                <a:solidFill>
                  <a:schemeClr val="tx1"/>
                </a:solidFill>
                <a:latin typeface="+mn-lt"/>
                <a:ea typeface="+mn-ea"/>
                <a:cs typeface="+mn-cs"/>
              </a:rPr>
              <a:t>minimised</a:t>
            </a:r>
            <a:r>
              <a:rPr lang="nl-NL" sz="1200" b="0" i="0" u="none" strike="noStrike" kern="1200" baseline="0" dirty="0" smtClean="0">
                <a:solidFill>
                  <a:schemeClr val="tx1"/>
                </a:solidFill>
                <a:latin typeface="+mn-lt"/>
                <a:ea typeface="+mn-ea"/>
                <a:cs typeface="+mn-cs"/>
              </a:rPr>
              <a:t>, secure personal data in a </a:t>
            </a:r>
            <a:r>
              <a:rPr lang="nl-NL" sz="1200" b="0" i="0" u="none" strike="noStrike" kern="1200" baseline="0" dirty="0" err="1" smtClean="0">
                <a:solidFill>
                  <a:schemeClr val="tx1"/>
                </a:solidFill>
                <a:latin typeface="+mn-lt"/>
                <a:ea typeface="+mn-ea"/>
                <a:cs typeface="+mn-cs"/>
              </a:rPr>
              <a:t>manner</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that</a:t>
            </a:r>
            <a:r>
              <a:rPr lang="nl-NL" sz="1200" b="0" i="0" u="none" strike="noStrike" kern="1200" baseline="0" dirty="0" smtClean="0">
                <a:solidFill>
                  <a:schemeClr val="tx1"/>
                </a:solidFill>
                <a:latin typeface="+mn-lt"/>
                <a:ea typeface="+mn-ea"/>
                <a:cs typeface="+mn-cs"/>
              </a:rPr>
              <a:t> takes account of the </a:t>
            </a:r>
            <a:r>
              <a:rPr lang="nl-NL" sz="1200" b="0" i="0" u="none" strike="noStrike" kern="1200" baseline="0" dirty="0" err="1" smtClean="0">
                <a:solidFill>
                  <a:schemeClr val="tx1"/>
                </a:solidFill>
                <a:latin typeface="+mn-lt"/>
                <a:ea typeface="+mn-ea"/>
                <a:cs typeface="+mn-cs"/>
              </a:rPr>
              <a:t>potential</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risks</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involved</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for</a:t>
            </a:r>
            <a:r>
              <a:rPr lang="nl-NL" sz="1200" b="0" i="0" u="none" strike="noStrike" kern="1200" baseline="0" dirty="0" smtClean="0">
                <a:solidFill>
                  <a:schemeClr val="tx1"/>
                </a:solidFill>
                <a:latin typeface="+mn-lt"/>
                <a:ea typeface="+mn-ea"/>
                <a:cs typeface="+mn-cs"/>
              </a:rPr>
              <a:t> the </a:t>
            </a:r>
            <a:r>
              <a:rPr lang="nl-NL" sz="1200" b="0" i="0" u="none" strike="noStrike" kern="1200" baseline="0" dirty="0" err="1" smtClean="0">
                <a:solidFill>
                  <a:schemeClr val="tx1"/>
                </a:solidFill>
                <a:latin typeface="+mn-lt"/>
                <a:ea typeface="+mn-ea"/>
                <a:cs typeface="+mn-cs"/>
              </a:rPr>
              <a:t>interests</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and</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rights</a:t>
            </a:r>
            <a:r>
              <a:rPr lang="nl-NL" sz="1200" b="0" i="0" u="none" strike="noStrike" kern="1200" baseline="0" dirty="0" smtClean="0">
                <a:solidFill>
                  <a:schemeClr val="tx1"/>
                </a:solidFill>
                <a:latin typeface="+mn-lt"/>
                <a:ea typeface="+mn-ea"/>
                <a:cs typeface="+mn-cs"/>
              </a:rPr>
              <a:t> of the data subject </a:t>
            </a:r>
            <a:r>
              <a:rPr lang="nl-NL" sz="1200" b="0" i="0" u="none" strike="noStrike" kern="1200" baseline="0" dirty="0" err="1" smtClean="0">
                <a:solidFill>
                  <a:schemeClr val="tx1"/>
                </a:solidFill>
                <a:latin typeface="+mn-lt"/>
                <a:ea typeface="+mn-ea"/>
                <a:cs typeface="+mn-cs"/>
              </a:rPr>
              <a:t>and</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that</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prevents</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inter</a:t>
            </a:r>
            <a:r>
              <a:rPr lang="nl-NL" sz="1200" b="0" i="0" u="none" strike="noStrike" kern="1200" baseline="0" dirty="0" smtClean="0">
                <a:solidFill>
                  <a:schemeClr val="tx1"/>
                </a:solidFill>
                <a:latin typeface="+mn-lt"/>
                <a:ea typeface="+mn-ea"/>
                <a:cs typeface="+mn-cs"/>
              </a:rPr>
              <a:t> alia, </a:t>
            </a:r>
            <a:r>
              <a:rPr lang="nl-NL" sz="1200" b="0" i="0" u="none" strike="noStrike" kern="1200" baseline="0" dirty="0" err="1" smtClean="0">
                <a:solidFill>
                  <a:schemeClr val="tx1"/>
                </a:solidFill>
                <a:latin typeface="+mn-lt"/>
                <a:ea typeface="+mn-ea"/>
                <a:cs typeface="+mn-cs"/>
              </a:rPr>
              <a:t>discriminatory</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effects</a:t>
            </a:r>
            <a:r>
              <a:rPr lang="nl-NL" sz="1200" b="0" i="0" u="none" strike="noStrike" kern="1200" baseline="0" dirty="0" smtClean="0">
                <a:solidFill>
                  <a:schemeClr val="tx1"/>
                </a:solidFill>
                <a:latin typeface="+mn-lt"/>
                <a:ea typeface="+mn-ea"/>
                <a:cs typeface="+mn-cs"/>
              </a:rPr>
              <a:t> on </a:t>
            </a:r>
            <a:r>
              <a:rPr lang="nl-NL" sz="1200" b="0" i="0" u="none" strike="noStrike" kern="1200" baseline="0" dirty="0" err="1" smtClean="0">
                <a:solidFill>
                  <a:schemeClr val="tx1"/>
                </a:solidFill>
                <a:latin typeface="+mn-lt"/>
                <a:ea typeface="+mn-ea"/>
                <a:cs typeface="+mn-cs"/>
              </a:rPr>
              <a:t>natural</a:t>
            </a:r>
            <a:r>
              <a:rPr lang="nl-NL" sz="1200" b="0" i="0" u="none" strike="noStrike" kern="1200" baseline="0" dirty="0" smtClean="0">
                <a:solidFill>
                  <a:schemeClr val="tx1"/>
                </a:solidFill>
                <a:latin typeface="+mn-lt"/>
                <a:ea typeface="+mn-ea"/>
                <a:cs typeface="+mn-cs"/>
              </a:rPr>
              <a:t> persons on the basis of </a:t>
            </a:r>
            <a:r>
              <a:rPr lang="nl-NL" sz="1200" b="0" i="0" u="none" strike="noStrike" kern="1200" baseline="0" dirty="0" err="1" smtClean="0">
                <a:solidFill>
                  <a:schemeClr val="tx1"/>
                </a:solidFill>
                <a:latin typeface="+mn-lt"/>
                <a:ea typeface="+mn-ea"/>
                <a:cs typeface="+mn-cs"/>
              </a:rPr>
              <a:t>racial</a:t>
            </a:r>
            <a:r>
              <a:rPr lang="nl-NL" sz="1200" b="0" i="0" u="none" strike="noStrike" kern="1200" baseline="0" dirty="0" smtClean="0">
                <a:solidFill>
                  <a:schemeClr val="tx1"/>
                </a:solidFill>
                <a:latin typeface="+mn-lt"/>
                <a:ea typeface="+mn-ea"/>
                <a:cs typeface="+mn-cs"/>
              </a:rPr>
              <a:t> or </a:t>
            </a:r>
            <a:r>
              <a:rPr lang="nl-NL" sz="1200" b="0" i="0" u="none" strike="noStrike" kern="1200" baseline="0" dirty="0" err="1" smtClean="0">
                <a:solidFill>
                  <a:schemeClr val="tx1"/>
                </a:solidFill>
                <a:latin typeface="+mn-lt"/>
                <a:ea typeface="+mn-ea"/>
                <a:cs typeface="+mn-cs"/>
              </a:rPr>
              <a:t>ethnic</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origin</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political</a:t>
            </a:r>
            <a:r>
              <a:rPr lang="nl-NL" sz="1200" b="0" i="0" u="none" strike="noStrike" kern="1200" baseline="0" dirty="0" smtClean="0">
                <a:solidFill>
                  <a:schemeClr val="tx1"/>
                </a:solidFill>
                <a:latin typeface="+mn-lt"/>
                <a:ea typeface="+mn-ea"/>
                <a:cs typeface="+mn-cs"/>
              </a:rPr>
              <a:t> opinion, </a:t>
            </a:r>
            <a:r>
              <a:rPr lang="nl-NL" sz="1200" b="0" i="0" u="none" strike="noStrike" kern="1200" baseline="0" dirty="0" err="1" smtClean="0">
                <a:solidFill>
                  <a:schemeClr val="tx1"/>
                </a:solidFill>
                <a:latin typeface="+mn-lt"/>
                <a:ea typeface="+mn-ea"/>
                <a:cs typeface="+mn-cs"/>
              </a:rPr>
              <a:t>religion</a:t>
            </a:r>
            <a:r>
              <a:rPr lang="nl-NL" sz="1200" b="0" i="0" u="none" strike="noStrike" kern="1200" baseline="0" dirty="0" smtClean="0">
                <a:solidFill>
                  <a:schemeClr val="tx1"/>
                </a:solidFill>
                <a:latin typeface="+mn-lt"/>
                <a:ea typeface="+mn-ea"/>
                <a:cs typeface="+mn-cs"/>
              </a:rPr>
              <a:t> or </a:t>
            </a:r>
            <a:r>
              <a:rPr lang="nl-NL" sz="1200" b="0" i="0" u="none" strike="noStrike" kern="1200" baseline="0" dirty="0" err="1" smtClean="0">
                <a:solidFill>
                  <a:schemeClr val="tx1"/>
                </a:solidFill>
                <a:latin typeface="+mn-lt"/>
                <a:ea typeface="+mn-ea"/>
                <a:cs typeface="+mn-cs"/>
              </a:rPr>
              <a:t>beliefs</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trade</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union</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membership</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genetic</a:t>
            </a:r>
            <a:r>
              <a:rPr lang="nl-NL" sz="1200" b="0" i="0" u="none" strike="noStrike" kern="1200" baseline="0" dirty="0" smtClean="0">
                <a:solidFill>
                  <a:schemeClr val="tx1"/>
                </a:solidFill>
                <a:latin typeface="+mn-lt"/>
                <a:ea typeface="+mn-ea"/>
                <a:cs typeface="+mn-cs"/>
              </a:rPr>
              <a:t> or health status or </a:t>
            </a:r>
            <a:r>
              <a:rPr lang="nl-NL" sz="1200" b="0" i="0" u="none" strike="noStrike" kern="1200" baseline="0" dirty="0" err="1" smtClean="0">
                <a:solidFill>
                  <a:schemeClr val="tx1"/>
                </a:solidFill>
                <a:latin typeface="+mn-lt"/>
                <a:ea typeface="+mn-ea"/>
                <a:cs typeface="+mn-cs"/>
              </a:rPr>
              <a:t>sexual</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orientation</a:t>
            </a:r>
            <a:r>
              <a:rPr lang="nl-NL" sz="1200" b="0" i="0" u="none" strike="noStrike" kern="1200" baseline="0" dirty="0" smtClean="0">
                <a:solidFill>
                  <a:schemeClr val="tx1"/>
                </a:solidFill>
                <a:latin typeface="+mn-lt"/>
                <a:ea typeface="+mn-ea"/>
                <a:cs typeface="+mn-cs"/>
              </a:rPr>
              <a:t>, or </a:t>
            </a:r>
            <a:r>
              <a:rPr lang="nl-NL" sz="1200" b="0" i="0" u="none" strike="noStrike" kern="1200" baseline="0" dirty="0" err="1" smtClean="0">
                <a:solidFill>
                  <a:schemeClr val="tx1"/>
                </a:solidFill>
                <a:latin typeface="+mn-lt"/>
                <a:ea typeface="+mn-ea"/>
                <a:cs typeface="+mn-cs"/>
              </a:rPr>
              <a:t>that</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result</a:t>
            </a:r>
            <a:r>
              <a:rPr lang="nl-NL" sz="1200" b="0" i="0" u="none" strike="noStrike" kern="1200" baseline="0" dirty="0" smtClean="0">
                <a:solidFill>
                  <a:schemeClr val="tx1"/>
                </a:solidFill>
                <a:latin typeface="+mn-lt"/>
                <a:ea typeface="+mn-ea"/>
                <a:cs typeface="+mn-cs"/>
              </a:rPr>
              <a:t> in </a:t>
            </a:r>
            <a:r>
              <a:rPr lang="nl-NL" sz="1200" b="0" i="0" u="none" strike="noStrike" kern="1200" baseline="0" dirty="0" err="1" smtClean="0">
                <a:solidFill>
                  <a:schemeClr val="tx1"/>
                </a:solidFill>
                <a:latin typeface="+mn-lt"/>
                <a:ea typeface="+mn-ea"/>
                <a:cs typeface="+mn-cs"/>
              </a:rPr>
              <a:t>measures</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having</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such</a:t>
            </a:r>
            <a:r>
              <a:rPr lang="nl-NL" sz="1200" b="0" i="0" u="none" strike="noStrike" kern="1200" baseline="0" dirty="0" smtClean="0">
                <a:solidFill>
                  <a:schemeClr val="tx1"/>
                </a:solidFill>
                <a:latin typeface="+mn-lt"/>
                <a:ea typeface="+mn-ea"/>
                <a:cs typeface="+mn-cs"/>
              </a:rPr>
              <a:t> </a:t>
            </a:r>
            <a:r>
              <a:rPr lang="nl-NL" sz="1200" b="0" i="0" u="none" strike="noStrike" kern="1200" baseline="0" dirty="0" err="1" smtClean="0">
                <a:solidFill>
                  <a:schemeClr val="tx1"/>
                </a:solidFill>
                <a:latin typeface="+mn-lt"/>
                <a:ea typeface="+mn-ea"/>
                <a:cs typeface="+mn-cs"/>
              </a:rPr>
              <a:t>an</a:t>
            </a:r>
            <a:r>
              <a:rPr lang="nl-NL" sz="1200" b="0" i="0" u="none" strike="noStrike" kern="1200" baseline="0" dirty="0" smtClean="0">
                <a:solidFill>
                  <a:schemeClr val="tx1"/>
                </a:solidFill>
                <a:latin typeface="+mn-lt"/>
                <a:ea typeface="+mn-ea"/>
                <a:cs typeface="+mn-cs"/>
              </a:rPr>
              <a:t> effect. </a:t>
            </a:r>
          </a:p>
          <a:p>
            <a:endParaRPr lang="nl-NL" sz="1200" b="0" i="0" u="none" strike="noStrike" kern="1200" baseline="0" dirty="0" smtClean="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637C5E08-43EE-494B-87E1-01DC58E78FCA}" type="slidenum">
              <a:rPr lang="nl-NL" smtClean="0"/>
              <a:t>14</a:t>
            </a:fld>
            <a:endParaRPr lang="nl-NL"/>
          </a:p>
        </p:txBody>
      </p:sp>
    </p:spTree>
    <p:extLst>
      <p:ext uri="{BB962C8B-B14F-4D97-AF65-F5344CB8AC3E}">
        <p14:creationId xmlns:p14="http://schemas.microsoft.com/office/powerpoint/2010/main" val="197037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637C5E08-43EE-494B-87E1-01DC58E78FCA}" type="slidenum">
              <a:rPr lang="nl-NL" smtClean="0"/>
              <a:t>20</a:t>
            </a:fld>
            <a:endParaRPr lang="nl-NL"/>
          </a:p>
        </p:txBody>
      </p:sp>
    </p:spTree>
    <p:extLst>
      <p:ext uri="{BB962C8B-B14F-4D97-AF65-F5344CB8AC3E}">
        <p14:creationId xmlns:p14="http://schemas.microsoft.com/office/powerpoint/2010/main" val="4080571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4110CBFE-C339-324F-92BF-4A1F6A93BDFE}" type="datetime1">
              <a:rPr lang="nl-NL" smtClean="0"/>
              <a:t>21-06-19</a:t>
            </a:fld>
            <a:endParaRPr lang="nl-NL"/>
          </a:p>
        </p:txBody>
      </p:sp>
      <p:sp>
        <p:nvSpPr>
          <p:cNvPr id="5" name="Tijdelijke aanduiding voor voettekst 4"/>
          <p:cNvSpPr>
            <a:spLocks noGrp="1"/>
          </p:cNvSpPr>
          <p:nvPr>
            <p:ph type="ftr" sz="quarter" idx="11"/>
          </p:nvPr>
        </p:nvSpPr>
        <p:spPr/>
        <p:txBody>
          <a:bodyPr/>
          <a:lstStyle/>
          <a:p>
            <a:r>
              <a:rPr lang="nl-NL" smtClean="0"/>
              <a:t>Comracten in IE zaken</a:t>
            </a:r>
            <a:endParaRPr lang="nl-NL"/>
          </a:p>
        </p:txBody>
      </p:sp>
      <p:sp>
        <p:nvSpPr>
          <p:cNvPr id="6" name="Tijdelijke aanduiding voor dianummer 5"/>
          <p:cNvSpPr>
            <a:spLocks noGrp="1"/>
          </p:cNvSpPr>
          <p:nvPr>
            <p:ph type="sldNum" sz="quarter" idx="12"/>
          </p:nvPr>
        </p:nvSpPr>
        <p:spPr/>
        <p:txBody>
          <a:bodyPr/>
          <a:lstStyle/>
          <a:p>
            <a:fld id="{19C8B78D-6332-7643-BC89-6FA38D9017F6}" type="slidenum">
              <a:rPr lang="nl-NL" smtClean="0"/>
              <a:t>‹nr.›</a:t>
            </a:fld>
            <a:endParaRPr lang="nl-NL"/>
          </a:p>
        </p:txBody>
      </p:sp>
    </p:spTree>
    <p:extLst>
      <p:ext uri="{BB962C8B-B14F-4D97-AF65-F5344CB8AC3E}">
        <p14:creationId xmlns:p14="http://schemas.microsoft.com/office/powerpoint/2010/main" val="1249956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0525A7B0-9B2A-1A4D-B151-534BD07D4C32}" type="datetime1">
              <a:rPr lang="nl-NL" smtClean="0"/>
              <a:t>21-06-19</a:t>
            </a:fld>
            <a:endParaRPr lang="nl-NL"/>
          </a:p>
        </p:txBody>
      </p:sp>
      <p:sp>
        <p:nvSpPr>
          <p:cNvPr id="5" name="Tijdelijke aanduiding voor voettekst 4"/>
          <p:cNvSpPr>
            <a:spLocks noGrp="1"/>
          </p:cNvSpPr>
          <p:nvPr>
            <p:ph type="ftr" sz="quarter" idx="11"/>
          </p:nvPr>
        </p:nvSpPr>
        <p:spPr/>
        <p:txBody>
          <a:bodyPr/>
          <a:lstStyle/>
          <a:p>
            <a:r>
              <a:rPr lang="nl-NL" smtClean="0"/>
              <a:t>Comracten in IE zaken</a:t>
            </a:r>
            <a:endParaRPr lang="nl-NL"/>
          </a:p>
        </p:txBody>
      </p:sp>
      <p:sp>
        <p:nvSpPr>
          <p:cNvPr id="6" name="Tijdelijke aanduiding voor dianummer 5"/>
          <p:cNvSpPr>
            <a:spLocks noGrp="1"/>
          </p:cNvSpPr>
          <p:nvPr>
            <p:ph type="sldNum" sz="quarter" idx="12"/>
          </p:nvPr>
        </p:nvSpPr>
        <p:spPr/>
        <p:txBody>
          <a:bodyPr/>
          <a:lstStyle/>
          <a:p>
            <a:fld id="{19C8B78D-6332-7643-BC89-6FA38D9017F6}" type="slidenum">
              <a:rPr lang="nl-NL" smtClean="0"/>
              <a:t>‹nr.›</a:t>
            </a:fld>
            <a:endParaRPr lang="nl-NL"/>
          </a:p>
        </p:txBody>
      </p:sp>
    </p:spTree>
    <p:extLst>
      <p:ext uri="{BB962C8B-B14F-4D97-AF65-F5344CB8AC3E}">
        <p14:creationId xmlns:p14="http://schemas.microsoft.com/office/powerpoint/2010/main" val="7964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BE812A99-02E4-E54D-9BA0-92E7CD1E3501}" type="datetime1">
              <a:rPr lang="nl-NL" smtClean="0"/>
              <a:t>21-06-19</a:t>
            </a:fld>
            <a:endParaRPr lang="nl-NL"/>
          </a:p>
        </p:txBody>
      </p:sp>
      <p:sp>
        <p:nvSpPr>
          <p:cNvPr id="5" name="Tijdelijke aanduiding voor voettekst 4"/>
          <p:cNvSpPr>
            <a:spLocks noGrp="1"/>
          </p:cNvSpPr>
          <p:nvPr>
            <p:ph type="ftr" sz="quarter" idx="11"/>
          </p:nvPr>
        </p:nvSpPr>
        <p:spPr/>
        <p:txBody>
          <a:bodyPr/>
          <a:lstStyle/>
          <a:p>
            <a:r>
              <a:rPr lang="nl-NL" smtClean="0"/>
              <a:t>Comracten in IE zaken</a:t>
            </a:r>
            <a:endParaRPr lang="nl-NL"/>
          </a:p>
        </p:txBody>
      </p:sp>
      <p:sp>
        <p:nvSpPr>
          <p:cNvPr id="6" name="Tijdelijke aanduiding voor dianummer 5"/>
          <p:cNvSpPr>
            <a:spLocks noGrp="1"/>
          </p:cNvSpPr>
          <p:nvPr>
            <p:ph type="sldNum" sz="quarter" idx="12"/>
          </p:nvPr>
        </p:nvSpPr>
        <p:spPr/>
        <p:txBody>
          <a:bodyPr/>
          <a:lstStyle/>
          <a:p>
            <a:fld id="{19C8B78D-6332-7643-BC89-6FA38D9017F6}" type="slidenum">
              <a:rPr lang="nl-NL" smtClean="0"/>
              <a:t>‹nr.›</a:t>
            </a:fld>
            <a:endParaRPr lang="nl-NL"/>
          </a:p>
        </p:txBody>
      </p:sp>
    </p:spTree>
    <p:extLst>
      <p:ext uri="{BB962C8B-B14F-4D97-AF65-F5344CB8AC3E}">
        <p14:creationId xmlns:p14="http://schemas.microsoft.com/office/powerpoint/2010/main" val="190017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idx="1"/>
          </p:nvPr>
        </p:nvSpPr>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10"/>
          </p:nvPr>
        </p:nvSpPr>
        <p:spPr/>
        <p:txBody>
          <a:bodyPr/>
          <a:lstStyle/>
          <a:p>
            <a:fld id="{3F2D07D0-C0DB-E246-BF6E-6C57025861AB}" type="datetime1">
              <a:rPr lang="nl-NL" smtClean="0"/>
              <a:t>21-06-19</a:t>
            </a:fld>
            <a:endParaRPr lang="nl-NL"/>
          </a:p>
        </p:txBody>
      </p:sp>
      <p:sp>
        <p:nvSpPr>
          <p:cNvPr id="5" name="Tijdelijke aanduiding voor voettekst 4"/>
          <p:cNvSpPr>
            <a:spLocks noGrp="1"/>
          </p:cNvSpPr>
          <p:nvPr>
            <p:ph type="ftr" sz="quarter" idx="11"/>
          </p:nvPr>
        </p:nvSpPr>
        <p:spPr/>
        <p:txBody>
          <a:bodyPr/>
          <a:lstStyle/>
          <a:p>
            <a:r>
              <a:rPr lang="nl-NL" smtClean="0"/>
              <a:t>Comracten in IE zaken</a:t>
            </a:r>
            <a:endParaRPr lang="nl-NL"/>
          </a:p>
        </p:txBody>
      </p:sp>
      <p:sp>
        <p:nvSpPr>
          <p:cNvPr id="6" name="Tijdelijke aanduiding voor dianummer 5"/>
          <p:cNvSpPr>
            <a:spLocks noGrp="1"/>
          </p:cNvSpPr>
          <p:nvPr>
            <p:ph type="sldNum" sz="quarter" idx="12"/>
          </p:nvPr>
        </p:nvSpPr>
        <p:spPr/>
        <p:txBody>
          <a:bodyPr/>
          <a:lstStyle/>
          <a:p>
            <a:fld id="{19C8B78D-6332-7643-BC89-6FA38D9017F6}" type="slidenum">
              <a:rPr lang="nl-NL" smtClean="0"/>
              <a:t>‹nr.›</a:t>
            </a:fld>
            <a:endParaRPr lang="nl-NL"/>
          </a:p>
        </p:txBody>
      </p:sp>
    </p:spTree>
    <p:extLst>
      <p:ext uri="{BB962C8B-B14F-4D97-AF65-F5344CB8AC3E}">
        <p14:creationId xmlns:p14="http://schemas.microsoft.com/office/powerpoint/2010/main" val="98296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Klik om de tekststijl van het model te bewerken</a:t>
            </a:r>
          </a:p>
        </p:txBody>
      </p:sp>
      <p:sp>
        <p:nvSpPr>
          <p:cNvPr id="4" name="Tijdelijke aanduiding voor datum 3"/>
          <p:cNvSpPr>
            <a:spLocks noGrp="1"/>
          </p:cNvSpPr>
          <p:nvPr>
            <p:ph type="dt" sz="half" idx="10"/>
          </p:nvPr>
        </p:nvSpPr>
        <p:spPr/>
        <p:txBody>
          <a:bodyPr/>
          <a:lstStyle/>
          <a:p>
            <a:fld id="{E92BA080-E8CA-7343-B0ED-CD1465D10547}" type="datetime1">
              <a:rPr lang="nl-NL" smtClean="0"/>
              <a:t>21-06-19</a:t>
            </a:fld>
            <a:endParaRPr lang="nl-NL"/>
          </a:p>
        </p:txBody>
      </p:sp>
      <p:sp>
        <p:nvSpPr>
          <p:cNvPr id="5" name="Tijdelijke aanduiding voor voettekst 4"/>
          <p:cNvSpPr>
            <a:spLocks noGrp="1"/>
          </p:cNvSpPr>
          <p:nvPr>
            <p:ph type="ftr" sz="quarter" idx="11"/>
          </p:nvPr>
        </p:nvSpPr>
        <p:spPr/>
        <p:txBody>
          <a:bodyPr/>
          <a:lstStyle/>
          <a:p>
            <a:r>
              <a:rPr lang="nl-NL" smtClean="0"/>
              <a:t>Comracten in IE zaken</a:t>
            </a:r>
            <a:endParaRPr lang="nl-NL"/>
          </a:p>
        </p:txBody>
      </p:sp>
      <p:sp>
        <p:nvSpPr>
          <p:cNvPr id="6" name="Tijdelijke aanduiding voor dianummer 5"/>
          <p:cNvSpPr>
            <a:spLocks noGrp="1"/>
          </p:cNvSpPr>
          <p:nvPr>
            <p:ph type="sldNum" sz="quarter" idx="12"/>
          </p:nvPr>
        </p:nvSpPr>
        <p:spPr/>
        <p:txBody>
          <a:bodyPr/>
          <a:lstStyle/>
          <a:p>
            <a:fld id="{19C8B78D-6332-7643-BC89-6FA38D9017F6}" type="slidenum">
              <a:rPr lang="nl-NL" smtClean="0"/>
              <a:t>‹nr.›</a:t>
            </a:fld>
            <a:endParaRPr lang="nl-NL"/>
          </a:p>
        </p:txBody>
      </p:sp>
    </p:spTree>
    <p:extLst>
      <p:ext uri="{BB962C8B-B14F-4D97-AF65-F5344CB8AC3E}">
        <p14:creationId xmlns:p14="http://schemas.microsoft.com/office/powerpoint/2010/main" val="339430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datum 4"/>
          <p:cNvSpPr>
            <a:spLocks noGrp="1"/>
          </p:cNvSpPr>
          <p:nvPr>
            <p:ph type="dt" sz="half" idx="10"/>
          </p:nvPr>
        </p:nvSpPr>
        <p:spPr/>
        <p:txBody>
          <a:bodyPr/>
          <a:lstStyle/>
          <a:p>
            <a:fld id="{20F0D2FD-6E22-4A4F-A69F-7C908E4C7432}" type="datetime1">
              <a:rPr lang="nl-NL" smtClean="0"/>
              <a:t>21-06-19</a:t>
            </a:fld>
            <a:endParaRPr lang="nl-NL"/>
          </a:p>
        </p:txBody>
      </p:sp>
      <p:sp>
        <p:nvSpPr>
          <p:cNvPr id="6" name="Tijdelijke aanduiding voor voettekst 5"/>
          <p:cNvSpPr>
            <a:spLocks noGrp="1"/>
          </p:cNvSpPr>
          <p:nvPr>
            <p:ph type="ftr" sz="quarter" idx="11"/>
          </p:nvPr>
        </p:nvSpPr>
        <p:spPr/>
        <p:txBody>
          <a:bodyPr/>
          <a:lstStyle/>
          <a:p>
            <a:r>
              <a:rPr lang="nl-NL" smtClean="0"/>
              <a:t>Comracten in IE zaken</a:t>
            </a:r>
            <a:endParaRPr lang="nl-NL"/>
          </a:p>
        </p:txBody>
      </p:sp>
      <p:sp>
        <p:nvSpPr>
          <p:cNvPr id="7" name="Tijdelijke aanduiding voor dianummer 6"/>
          <p:cNvSpPr>
            <a:spLocks noGrp="1"/>
          </p:cNvSpPr>
          <p:nvPr>
            <p:ph type="sldNum" sz="quarter" idx="12"/>
          </p:nvPr>
        </p:nvSpPr>
        <p:spPr/>
        <p:txBody>
          <a:bodyPr/>
          <a:lstStyle/>
          <a:p>
            <a:fld id="{19C8B78D-6332-7643-BC89-6FA38D9017F6}" type="slidenum">
              <a:rPr lang="nl-NL" smtClean="0"/>
              <a:t>‹nr.›</a:t>
            </a:fld>
            <a:endParaRPr lang="nl-NL"/>
          </a:p>
        </p:txBody>
      </p:sp>
    </p:spTree>
    <p:extLst>
      <p:ext uri="{BB962C8B-B14F-4D97-AF65-F5344CB8AC3E}">
        <p14:creationId xmlns:p14="http://schemas.microsoft.com/office/powerpoint/2010/main" val="251533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7" name="Tijdelijke aanduiding voor datum 6"/>
          <p:cNvSpPr>
            <a:spLocks noGrp="1"/>
          </p:cNvSpPr>
          <p:nvPr>
            <p:ph type="dt" sz="half" idx="10"/>
          </p:nvPr>
        </p:nvSpPr>
        <p:spPr/>
        <p:txBody>
          <a:bodyPr/>
          <a:lstStyle/>
          <a:p>
            <a:fld id="{1846BBB3-7EFE-EC45-AAEA-329685E52787}" type="datetime1">
              <a:rPr lang="nl-NL" smtClean="0"/>
              <a:t>21-06-19</a:t>
            </a:fld>
            <a:endParaRPr lang="nl-NL"/>
          </a:p>
        </p:txBody>
      </p:sp>
      <p:sp>
        <p:nvSpPr>
          <p:cNvPr id="8" name="Tijdelijke aanduiding voor voettekst 7"/>
          <p:cNvSpPr>
            <a:spLocks noGrp="1"/>
          </p:cNvSpPr>
          <p:nvPr>
            <p:ph type="ftr" sz="quarter" idx="11"/>
          </p:nvPr>
        </p:nvSpPr>
        <p:spPr/>
        <p:txBody>
          <a:bodyPr/>
          <a:lstStyle/>
          <a:p>
            <a:r>
              <a:rPr lang="nl-NL" smtClean="0"/>
              <a:t>Comracten in IE zaken</a:t>
            </a:r>
            <a:endParaRPr lang="nl-NL"/>
          </a:p>
        </p:txBody>
      </p:sp>
      <p:sp>
        <p:nvSpPr>
          <p:cNvPr id="9" name="Tijdelijke aanduiding voor dianummer 8"/>
          <p:cNvSpPr>
            <a:spLocks noGrp="1"/>
          </p:cNvSpPr>
          <p:nvPr>
            <p:ph type="sldNum" sz="quarter" idx="12"/>
          </p:nvPr>
        </p:nvSpPr>
        <p:spPr/>
        <p:txBody>
          <a:bodyPr/>
          <a:lstStyle/>
          <a:p>
            <a:fld id="{19C8B78D-6332-7643-BC89-6FA38D9017F6}" type="slidenum">
              <a:rPr lang="nl-NL" smtClean="0"/>
              <a:t>‹nr.›</a:t>
            </a:fld>
            <a:endParaRPr lang="nl-NL"/>
          </a:p>
        </p:txBody>
      </p:sp>
    </p:spTree>
    <p:extLst>
      <p:ext uri="{BB962C8B-B14F-4D97-AF65-F5344CB8AC3E}">
        <p14:creationId xmlns:p14="http://schemas.microsoft.com/office/powerpoint/2010/main" val="162617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Titelstijl van model bewerken</a:t>
            </a:r>
            <a:endParaRPr lang="nl-NL"/>
          </a:p>
        </p:txBody>
      </p:sp>
      <p:sp>
        <p:nvSpPr>
          <p:cNvPr id="3" name="Tijdelijke aanduiding voor datum 2"/>
          <p:cNvSpPr>
            <a:spLocks noGrp="1"/>
          </p:cNvSpPr>
          <p:nvPr>
            <p:ph type="dt" sz="half" idx="10"/>
          </p:nvPr>
        </p:nvSpPr>
        <p:spPr/>
        <p:txBody>
          <a:bodyPr/>
          <a:lstStyle/>
          <a:p>
            <a:fld id="{C5F56436-F81C-0942-BD4E-AED8D206819C}" type="datetime1">
              <a:rPr lang="nl-NL" smtClean="0"/>
              <a:t>21-06-19</a:t>
            </a:fld>
            <a:endParaRPr lang="nl-NL"/>
          </a:p>
        </p:txBody>
      </p:sp>
      <p:sp>
        <p:nvSpPr>
          <p:cNvPr id="4" name="Tijdelijke aanduiding voor voettekst 3"/>
          <p:cNvSpPr>
            <a:spLocks noGrp="1"/>
          </p:cNvSpPr>
          <p:nvPr>
            <p:ph type="ftr" sz="quarter" idx="11"/>
          </p:nvPr>
        </p:nvSpPr>
        <p:spPr/>
        <p:txBody>
          <a:bodyPr/>
          <a:lstStyle/>
          <a:p>
            <a:r>
              <a:rPr lang="nl-NL" smtClean="0"/>
              <a:t>Comracten in IE zaken</a:t>
            </a:r>
            <a:endParaRPr lang="nl-NL"/>
          </a:p>
        </p:txBody>
      </p:sp>
      <p:sp>
        <p:nvSpPr>
          <p:cNvPr id="5" name="Tijdelijke aanduiding voor dianummer 4"/>
          <p:cNvSpPr>
            <a:spLocks noGrp="1"/>
          </p:cNvSpPr>
          <p:nvPr>
            <p:ph type="sldNum" sz="quarter" idx="12"/>
          </p:nvPr>
        </p:nvSpPr>
        <p:spPr/>
        <p:txBody>
          <a:bodyPr/>
          <a:lstStyle/>
          <a:p>
            <a:fld id="{19C8B78D-6332-7643-BC89-6FA38D9017F6}" type="slidenum">
              <a:rPr lang="nl-NL" smtClean="0"/>
              <a:t>‹nr.›</a:t>
            </a:fld>
            <a:endParaRPr lang="nl-NL"/>
          </a:p>
        </p:txBody>
      </p:sp>
    </p:spTree>
    <p:extLst>
      <p:ext uri="{BB962C8B-B14F-4D97-AF65-F5344CB8AC3E}">
        <p14:creationId xmlns:p14="http://schemas.microsoft.com/office/powerpoint/2010/main" val="1068553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E902363-4D64-B54F-9D21-2EB69E96B358}" type="datetime1">
              <a:rPr lang="nl-NL" smtClean="0"/>
              <a:t>21-06-19</a:t>
            </a:fld>
            <a:endParaRPr lang="nl-NL"/>
          </a:p>
        </p:txBody>
      </p:sp>
      <p:sp>
        <p:nvSpPr>
          <p:cNvPr id="3" name="Tijdelijke aanduiding voor voettekst 2"/>
          <p:cNvSpPr>
            <a:spLocks noGrp="1"/>
          </p:cNvSpPr>
          <p:nvPr>
            <p:ph type="ftr" sz="quarter" idx="11"/>
          </p:nvPr>
        </p:nvSpPr>
        <p:spPr/>
        <p:txBody>
          <a:bodyPr/>
          <a:lstStyle/>
          <a:p>
            <a:r>
              <a:rPr lang="nl-NL" smtClean="0"/>
              <a:t>Comracten in IE zaken</a:t>
            </a:r>
            <a:endParaRPr lang="nl-NL"/>
          </a:p>
        </p:txBody>
      </p:sp>
      <p:sp>
        <p:nvSpPr>
          <p:cNvPr id="4" name="Tijdelijke aanduiding voor dianummer 3"/>
          <p:cNvSpPr>
            <a:spLocks noGrp="1"/>
          </p:cNvSpPr>
          <p:nvPr>
            <p:ph type="sldNum" sz="quarter" idx="12"/>
          </p:nvPr>
        </p:nvSpPr>
        <p:spPr/>
        <p:txBody>
          <a:bodyPr/>
          <a:lstStyle/>
          <a:p>
            <a:fld id="{19C8B78D-6332-7643-BC89-6FA38D9017F6}" type="slidenum">
              <a:rPr lang="nl-NL" smtClean="0"/>
              <a:t>‹nr.›</a:t>
            </a:fld>
            <a:endParaRPr lang="nl-NL"/>
          </a:p>
        </p:txBody>
      </p:sp>
    </p:spTree>
    <p:extLst>
      <p:ext uri="{BB962C8B-B14F-4D97-AF65-F5344CB8AC3E}">
        <p14:creationId xmlns:p14="http://schemas.microsoft.com/office/powerpoint/2010/main" val="302028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AC6CA102-6E85-C948-9631-952F81EAEE4C}" type="datetime1">
              <a:rPr lang="nl-NL" smtClean="0"/>
              <a:t>21-06-19</a:t>
            </a:fld>
            <a:endParaRPr lang="nl-NL"/>
          </a:p>
        </p:txBody>
      </p:sp>
      <p:sp>
        <p:nvSpPr>
          <p:cNvPr id="6" name="Tijdelijke aanduiding voor voettekst 5"/>
          <p:cNvSpPr>
            <a:spLocks noGrp="1"/>
          </p:cNvSpPr>
          <p:nvPr>
            <p:ph type="ftr" sz="quarter" idx="11"/>
          </p:nvPr>
        </p:nvSpPr>
        <p:spPr/>
        <p:txBody>
          <a:bodyPr/>
          <a:lstStyle/>
          <a:p>
            <a:r>
              <a:rPr lang="nl-NL" smtClean="0"/>
              <a:t>Comracten in IE zaken</a:t>
            </a:r>
            <a:endParaRPr lang="nl-NL"/>
          </a:p>
        </p:txBody>
      </p:sp>
      <p:sp>
        <p:nvSpPr>
          <p:cNvPr id="7" name="Tijdelijke aanduiding voor dianummer 6"/>
          <p:cNvSpPr>
            <a:spLocks noGrp="1"/>
          </p:cNvSpPr>
          <p:nvPr>
            <p:ph type="sldNum" sz="quarter" idx="12"/>
          </p:nvPr>
        </p:nvSpPr>
        <p:spPr/>
        <p:txBody>
          <a:bodyPr/>
          <a:lstStyle/>
          <a:p>
            <a:fld id="{19C8B78D-6332-7643-BC89-6FA38D9017F6}" type="slidenum">
              <a:rPr lang="nl-NL" smtClean="0"/>
              <a:t>‹nr.›</a:t>
            </a:fld>
            <a:endParaRPr lang="nl-NL"/>
          </a:p>
        </p:txBody>
      </p:sp>
    </p:spTree>
    <p:extLst>
      <p:ext uri="{BB962C8B-B14F-4D97-AF65-F5344CB8AC3E}">
        <p14:creationId xmlns:p14="http://schemas.microsoft.com/office/powerpoint/2010/main" val="359358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Klik om de tekststijl van het model te bewerken</a:t>
            </a:r>
          </a:p>
        </p:txBody>
      </p:sp>
      <p:sp>
        <p:nvSpPr>
          <p:cNvPr id="5" name="Tijdelijke aanduiding voor datum 4"/>
          <p:cNvSpPr>
            <a:spLocks noGrp="1"/>
          </p:cNvSpPr>
          <p:nvPr>
            <p:ph type="dt" sz="half" idx="10"/>
          </p:nvPr>
        </p:nvSpPr>
        <p:spPr/>
        <p:txBody>
          <a:bodyPr/>
          <a:lstStyle/>
          <a:p>
            <a:fld id="{89B7F5F7-E319-B647-A6DE-BA5B99C38A37}" type="datetime1">
              <a:rPr lang="nl-NL" smtClean="0"/>
              <a:t>21-06-19</a:t>
            </a:fld>
            <a:endParaRPr lang="nl-NL"/>
          </a:p>
        </p:txBody>
      </p:sp>
      <p:sp>
        <p:nvSpPr>
          <p:cNvPr id="6" name="Tijdelijke aanduiding voor voettekst 5"/>
          <p:cNvSpPr>
            <a:spLocks noGrp="1"/>
          </p:cNvSpPr>
          <p:nvPr>
            <p:ph type="ftr" sz="quarter" idx="11"/>
          </p:nvPr>
        </p:nvSpPr>
        <p:spPr/>
        <p:txBody>
          <a:bodyPr/>
          <a:lstStyle/>
          <a:p>
            <a:r>
              <a:rPr lang="nl-NL" smtClean="0"/>
              <a:t>Comracten in IE zaken</a:t>
            </a:r>
            <a:endParaRPr lang="nl-NL"/>
          </a:p>
        </p:txBody>
      </p:sp>
      <p:sp>
        <p:nvSpPr>
          <p:cNvPr id="7" name="Tijdelijke aanduiding voor dianummer 6"/>
          <p:cNvSpPr>
            <a:spLocks noGrp="1"/>
          </p:cNvSpPr>
          <p:nvPr>
            <p:ph type="sldNum" sz="quarter" idx="12"/>
          </p:nvPr>
        </p:nvSpPr>
        <p:spPr/>
        <p:txBody>
          <a:bodyPr/>
          <a:lstStyle/>
          <a:p>
            <a:fld id="{19C8B78D-6332-7643-BC89-6FA38D9017F6}" type="slidenum">
              <a:rPr lang="nl-NL" smtClean="0"/>
              <a:t>‹nr.›</a:t>
            </a:fld>
            <a:endParaRPr lang="nl-NL"/>
          </a:p>
        </p:txBody>
      </p:sp>
    </p:spTree>
    <p:extLst>
      <p:ext uri="{BB962C8B-B14F-4D97-AF65-F5344CB8AC3E}">
        <p14:creationId xmlns:p14="http://schemas.microsoft.com/office/powerpoint/2010/main" val="4362005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E623E1-0B4F-3F42-BF4B-EC130663971F}" type="datetime1">
              <a:rPr lang="nl-NL" smtClean="0"/>
              <a:t>21-06-19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Comracten in IE zaken</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8B78D-6332-7643-BC89-6FA38D9017F6}" type="slidenum">
              <a:rPr lang="nl-NL" smtClean="0"/>
              <a:t>‹nr.›</a:t>
            </a:fld>
            <a:endParaRPr lang="nl-NL"/>
          </a:p>
        </p:txBody>
      </p:sp>
    </p:spTree>
    <p:extLst>
      <p:ext uri="{BB962C8B-B14F-4D97-AF65-F5344CB8AC3E}">
        <p14:creationId xmlns:p14="http://schemas.microsoft.com/office/powerpoint/2010/main" val="956078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gif"/><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nl.linkedin.com/in/antonekker" TargetMode="External"/><Relationship Id="rId4" Type="http://schemas.openxmlformats.org/officeDocument/2006/relationships/hyperlink" Target="mailto:anton@ekker.legal" TargetMode="External"/><Relationship Id="rId5"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19C8B78D-6332-7643-BC89-6FA38D9017F6}" type="slidenum">
              <a:rPr lang="nl-NL" smtClean="0">
                <a:solidFill>
                  <a:srgbClr val="495F60"/>
                </a:solidFill>
                <a:latin typeface="Avenir Book"/>
                <a:cs typeface="Avenir Book"/>
              </a:rPr>
              <a:t>1</a:t>
            </a:fld>
            <a:endParaRPr lang="nl-NL" dirty="0">
              <a:solidFill>
                <a:srgbClr val="495F60"/>
              </a:solidFill>
              <a:latin typeface="Avenir Book"/>
              <a:cs typeface="Avenir Book"/>
            </a:endParaRPr>
          </a:p>
        </p:txBody>
      </p:sp>
      <p:sp>
        <p:nvSpPr>
          <p:cNvPr id="2" name="Tekstvak 1"/>
          <p:cNvSpPr txBox="1"/>
          <p:nvPr/>
        </p:nvSpPr>
        <p:spPr>
          <a:xfrm>
            <a:off x="639766" y="1854200"/>
            <a:ext cx="7348534" cy="369332"/>
          </a:xfrm>
          <a:prstGeom prst="rect">
            <a:avLst/>
          </a:prstGeom>
          <a:noFill/>
        </p:spPr>
        <p:txBody>
          <a:bodyPr wrap="square" rtlCol="0">
            <a:spAutoFit/>
          </a:bodyPr>
          <a:lstStyle/>
          <a:p>
            <a:pPr>
              <a:spcBef>
                <a:spcPts val="600"/>
              </a:spcBef>
              <a:spcAft>
                <a:spcPts val="600"/>
              </a:spcAft>
            </a:pPr>
            <a:r>
              <a:rPr lang="nl-NL" dirty="0">
                <a:solidFill>
                  <a:srgbClr val="FF6600"/>
                </a:solidFill>
                <a:latin typeface="Avenir Book"/>
                <a:cs typeface="Avenir Book"/>
              </a:rPr>
              <a:t>	</a:t>
            </a:r>
            <a:endParaRPr lang="nl-NL" dirty="0">
              <a:solidFill>
                <a:srgbClr val="FF6600"/>
              </a:solidFill>
            </a:endParaRPr>
          </a:p>
        </p:txBody>
      </p:sp>
      <p:sp>
        <p:nvSpPr>
          <p:cNvPr id="3" name="Tekstvak 2"/>
          <p:cNvSpPr txBox="1"/>
          <p:nvPr/>
        </p:nvSpPr>
        <p:spPr>
          <a:xfrm>
            <a:off x="1219200" y="1498600"/>
            <a:ext cx="6769100" cy="4985981"/>
          </a:xfrm>
          <a:prstGeom prst="rect">
            <a:avLst/>
          </a:prstGeom>
          <a:noFill/>
        </p:spPr>
        <p:txBody>
          <a:bodyPr wrap="square" rtlCol="0">
            <a:spAutoFit/>
          </a:bodyPr>
          <a:lstStyle/>
          <a:p>
            <a:pPr marL="1435100" indent="-1079500">
              <a:spcBef>
                <a:spcPts val="600"/>
              </a:spcBef>
              <a:spcAft>
                <a:spcPts val="600"/>
              </a:spcAft>
            </a:pPr>
            <a:endParaRPr lang="nl-NL" dirty="0" smtClean="0">
              <a:solidFill>
                <a:srgbClr val="000000"/>
              </a:solidFill>
              <a:latin typeface="Avenir Book"/>
              <a:cs typeface="Avenir Book"/>
            </a:endParaRPr>
          </a:p>
          <a:p>
            <a:pPr marL="723900" indent="-368300" algn="ctr">
              <a:spcBef>
                <a:spcPts val="600"/>
              </a:spcBef>
              <a:spcAft>
                <a:spcPts val="600"/>
              </a:spcAft>
            </a:pPr>
            <a:r>
              <a:rPr lang="is-IS" sz="3200" dirty="0" smtClean="0">
                <a:solidFill>
                  <a:srgbClr val="17375E"/>
                </a:solidFill>
                <a:latin typeface="Avenir Book"/>
                <a:cs typeface="Avenir Book"/>
              </a:rPr>
              <a:t>EU </a:t>
            </a:r>
            <a:r>
              <a:rPr lang="en-US" sz="3200" dirty="0" smtClean="0">
                <a:solidFill>
                  <a:srgbClr val="17375E"/>
                </a:solidFill>
                <a:latin typeface="Avenir Book"/>
                <a:cs typeface="Avenir Book"/>
              </a:rPr>
              <a:t>update</a:t>
            </a:r>
            <a:r>
              <a:rPr lang="is-IS" sz="3200" dirty="0" smtClean="0">
                <a:solidFill>
                  <a:srgbClr val="17375E"/>
                </a:solidFill>
                <a:latin typeface="Avenir Book"/>
                <a:cs typeface="Avenir Book"/>
              </a:rPr>
              <a:t> and response</a:t>
            </a:r>
          </a:p>
          <a:p>
            <a:pPr marL="723900" indent="-368300" algn="ctr">
              <a:spcBef>
                <a:spcPts val="600"/>
              </a:spcBef>
              <a:spcAft>
                <a:spcPts val="600"/>
              </a:spcAft>
            </a:pPr>
            <a:r>
              <a:rPr lang="is-IS" sz="2400" dirty="0" smtClean="0">
                <a:solidFill>
                  <a:srgbClr val="17375E"/>
                </a:solidFill>
                <a:latin typeface="Avenir Book"/>
                <a:cs typeface="Avenir Book"/>
              </a:rPr>
              <a:t>The case against SyRI</a:t>
            </a:r>
          </a:p>
          <a:p>
            <a:pPr marL="723900" indent="-368300" algn="r">
              <a:spcBef>
                <a:spcPts val="600"/>
              </a:spcBef>
              <a:spcAft>
                <a:spcPts val="600"/>
              </a:spcAft>
            </a:pPr>
            <a:endParaRPr lang="is-IS" dirty="0">
              <a:solidFill>
                <a:srgbClr val="17375E"/>
              </a:solidFill>
              <a:latin typeface="Avenir Book"/>
              <a:cs typeface="Avenir Book"/>
            </a:endParaRPr>
          </a:p>
          <a:p>
            <a:pPr marL="723900" indent="-368300" algn="r">
              <a:spcBef>
                <a:spcPts val="600"/>
              </a:spcBef>
              <a:spcAft>
                <a:spcPts val="600"/>
              </a:spcAft>
            </a:pPr>
            <a:endParaRPr lang="is-IS" dirty="0" smtClean="0">
              <a:solidFill>
                <a:srgbClr val="17375E"/>
              </a:solidFill>
              <a:latin typeface="Avenir Book"/>
              <a:cs typeface="Avenir Book"/>
            </a:endParaRPr>
          </a:p>
          <a:p>
            <a:pPr marL="723900" indent="-368300" algn="r">
              <a:spcBef>
                <a:spcPts val="600"/>
              </a:spcBef>
              <a:spcAft>
                <a:spcPts val="600"/>
              </a:spcAft>
            </a:pPr>
            <a:r>
              <a:rPr lang="is-IS" dirty="0" smtClean="0">
                <a:solidFill>
                  <a:srgbClr val="17375E"/>
                </a:solidFill>
                <a:latin typeface="Avenir Book"/>
                <a:cs typeface="Avenir Book"/>
              </a:rPr>
              <a:t>Litigating Algorithms Workshop</a:t>
            </a:r>
          </a:p>
          <a:p>
            <a:pPr marL="723900" indent="-368300" algn="r">
              <a:spcBef>
                <a:spcPts val="600"/>
              </a:spcBef>
              <a:spcAft>
                <a:spcPts val="600"/>
              </a:spcAft>
            </a:pPr>
            <a:r>
              <a:rPr lang="is-IS" dirty="0" smtClean="0">
                <a:solidFill>
                  <a:srgbClr val="17375E"/>
                </a:solidFill>
                <a:latin typeface="Avenir Book"/>
                <a:cs typeface="Avenir Book"/>
              </a:rPr>
              <a:t>AI Now Institute</a:t>
            </a:r>
          </a:p>
          <a:p>
            <a:pPr marL="723900" indent="-368300" algn="r">
              <a:spcBef>
                <a:spcPts val="600"/>
              </a:spcBef>
              <a:spcAft>
                <a:spcPts val="600"/>
              </a:spcAft>
            </a:pPr>
            <a:r>
              <a:rPr lang="is-IS" dirty="0" smtClean="0">
                <a:solidFill>
                  <a:srgbClr val="17375E"/>
                </a:solidFill>
                <a:latin typeface="Avenir Book"/>
                <a:cs typeface="Avenir Book"/>
              </a:rPr>
              <a:t>June 21st 2019</a:t>
            </a:r>
          </a:p>
          <a:p>
            <a:pPr marL="1435100" indent="-1079500">
              <a:spcBef>
                <a:spcPts val="600"/>
              </a:spcBef>
              <a:spcAft>
                <a:spcPts val="600"/>
              </a:spcAft>
            </a:pPr>
            <a:endParaRPr lang="is-IS" dirty="0" smtClean="0">
              <a:solidFill>
                <a:srgbClr val="000000"/>
              </a:solidFill>
              <a:latin typeface="Avenir Book"/>
              <a:cs typeface="Avenir Book"/>
            </a:endParaRPr>
          </a:p>
          <a:p>
            <a:pPr marL="1435100" indent="-1079500">
              <a:spcBef>
                <a:spcPts val="600"/>
              </a:spcBef>
              <a:spcAft>
                <a:spcPts val="600"/>
              </a:spcAft>
            </a:pPr>
            <a:endParaRPr lang="is-IS" dirty="0">
              <a:solidFill>
                <a:srgbClr val="000000"/>
              </a:solidFill>
              <a:latin typeface="Avenir Book"/>
              <a:cs typeface="Avenir Book"/>
            </a:endParaRPr>
          </a:p>
          <a:p>
            <a:pPr marL="1435100" indent="-1079500">
              <a:spcBef>
                <a:spcPts val="600"/>
              </a:spcBef>
              <a:spcAft>
                <a:spcPts val="600"/>
              </a:spcAft>
            </a:pPr>
            <a:endParaRPr lang="nl-NL" dirty="0">
              <a:solidFill>
                <a:srgbClr val="000000"/>
              </a:solidFill>
              <a:latin typeface="Avenir Book"/>
              <a:cs typeface="Avenir Book"/>
            </a:endParaRPr>
          </a:p>
        </p:txBody>
      </p:sp>
      <p:pic>
        <p:nvPicPr>
          <p:cNvPr id="7" name="Afbeelding 6" descr="Logo-Ekk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sp>
        <p:nvSpPr>
          <p:cNvPr id="8" name="Tekstvak 7"/>
          <p:cNvSpPr txBox="1"/>
          <p:nvPr/>
        </p:nvSpPr>
        <p:spPr>
          <a:xfrm>
            <a:off x="762000" y="5525353"/>
            <a:ext cx="1651509" cy="830997"/>
          </a:xfrm>
          <a:prstGeom prst="rect">
            <a:avLst/>
          </a:prstGeom>
          <a:noFill/>
        </p:spPr>
        <p:txBody>
          <a:bodyPr wrap="none" rtlCol="0">
            <a:spAutoFit/>
          </a:bodyPr>
          <a:lstStyle/>
          <a:p>
            <a:r>
              <a:rPr lang="nl-NL" sz="1600" dirty="0" smtClean="0">
                <a:solidFill>
                  <a:srgbClr val="17375E"/>
                </a:solidFill>
                <a:latin typeface="Avenir Book"/>
                <a:cs typeface="Avenir Book"/>
              </a:rPr>
              <a:t>Anton Ekker</a:t>
            </a:r>
          </a:p>
          <a:p>
            <a:r>
              <a:rPr lang="nl-NL" sz="1600" dirty="0" err="1" smtClean="0">
                <a:solidFill>
                  <a:srgbClr val="17375E"/>
                </a:solidFill>
                <a:latin typeface="Avenir Book"/>
                <a:cs typeface="Avenir Book"/>
              </a:rPr>
              <a:t>Attorney</a:t>
            </a:r>
            <a:r>
              <a:rPr lang="nl-NL" sz="1600" dirty="0" smtClean="0">
                <a:solidFill>
                  <a:srgbClr val="17375E"/>
                </a:solidFill>
                <a:latin typeface="Avenir Book"/>
                <a:cs typeface="Avenir Book"/>
              </a:rPr>
              <a:t> at </a:t>
            </a:r>
            <a:r>
              <a:rPr lang="nl-NL" sz="1600" dirty="0" err="1" smtClean="0">
                <a:solidFill>
                  <a:srgbClr val="17375E"/>
                </a:solidFill>
                <a:latin typeface="Avenir Book"/>
                <a:cs typeface="Avenir Book"/>
              </a:rPr>
              <a:t>law</a:t>
            </a:r>
            <a:endParaRPr lang="nl-NL" sz="1600" dirty="0" smtClean="0">
              <a:solidFill>
                <a:srgbClr val="17375E"/>
              </a:solidFill>
              <a:latin typeface="Avenir Book"/>
              <a:cs typeface="Avenir Book"/>
            </a:endParaRPr>
          </a:p>
          <a:p>
            <a:r>
              <a:rPr lang="nl-NL" sz="1600" dirty="0" err="1" smtClean="0">
                <a:solidFill>
                  <a:srgbClr val="17375E"/>
                </a:solidFill>
                <a:latin typeface="Avenir Book"/>
                <a:cs typeface="Avenir Book"/>
              </a:rPr>
              <a:t>www.ekker.legal</a:t>
            </a:r>
            <a:endParaRPr lang="nl-NL" sz="1600" dirty="0">
              <a:solidFill>
                <a:srgbClr val="17375E"/>
              </a:solidFill>
              <a:latin typeface="Avenir Book"/>
              <a:cs typeface="Avenir Book"/>
            </a:endParaRPr>
          </a:p>
        </p:txBody>
      </p:sp>
      <p:cxnSp>
        <p:nvCxnSpPr>
          <p:cNvPr id="13" name="Rechte verbindingslijn 12"/>
          <p:cNvCxnSpPr/>
          <p:nvPr/>
        </p:nvCxnSpPr>
        <p:spPr>
          <a:xfrm>
            <a:off x="506066" y="5525353"/>
            <a:ext cx="8218834"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90569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328520"/>
            <a:ext cx="8229600" cy="665380"/>
          </a:xfrm>
        </p:spPr>
        <p:txBody>
          <a:bodyPr>
            <a:normAutofit/>
          </a:bodyPr>
          <a:lstStyle/>
          <a:p>
            <a:r>
              <a:rPr lang="nl-NL" sz="3200" dirty="0" err="1" smtClean="0">
                <a:solidFill>
                  <a:srgbClr val="17375E"/>
                </a:solidFill>
                <a:latin typeface="Avenir Book"/>
                <a:cs typeface="Avenir Book"/>
              </a:rPr>
              <a:t>Purpose</a:t>
            </a:r>
            <a:r>
              <a:rPr lang="nl-NL" sz="3200" dirty="0" smtClean="0">
                <a:solidFill>
                  <a:srgbClr val="17375E"/>
                </a:solidFill>
                <a:latin typeface="Avenir Book"/>
                <a:cs typeface="Avenir Book"/>
              </a:rPr>
              <a:t> </a:t>
            </a:r>
            <a:r>
              <a:rPr lang="nl-NL" sz="3200" dirty="0" err="1" smtClean="0">
                <a:solidFill>
                  <a:srgbClr val="17375E"/>
                </a:solidFill>
                <a:latin typeface="Avenir Book"/>
                <a:cs typeface="Avenir Book"/>
              </a:rPr>
              <a:t>limitation</a:t>
            </a:r>
            <a:endParaRPr lang="nl-NL" sz="3200" dirty="0">
              <a:solidFill>
                <a:srgbClr val="17375E"/>
              </a:solidFill>
              <a:latin typeface="Avenir Book"/>
              <a:cs typeface="Avenir Book"/>
            </a:endParaRPr>
          </a:p>
        </p:txBody>
      </p:sp>
      <p:sp>
        <p:nvSpPr>
          <p:cNvPr id="5" name="Tijdelijke aanduiding voor inhoud 4"/>
          <p:cNvSpPr>
            <a:spLocks noGrp="1"/>
          </p:cNvSpPr>
          <p:nvPr>
            <p:ph idx="1"/>
          </p:nvPr>
        </p:nvSpPr>
        <p:spPr>
          <a:xfrm>
            <a:off x="330200" y="2438400"/>
            <a:ext cx="4445000" cy="3911600"/>
          </a:xfrm>
        </p:spPr>
        <p:txBody>
          <a:bodyPr>
            <a:normAutofit/>
          </a:bodyPr>
          <a:lstStyle/>
          <a:p>
            <a:pPr marL="355600" indent="0" algn="ctr">
              <a:spcBef>
                <a:spcPts val="600"/>
              </a:spcBef>
              <a:spcAft>
                <a:spcPts val="600"/>
              </a:spcAft>
              <a:buNone/>
            </a:pPr>
            <a:r>
              <a:rPr lang="nl-NL" sz="1600" dirty="0" smtClean="0">
                <a:solidFill>
                  <a:srgbClr val="17375E"/>
                </a:solidFill>
                <a:latin typeface="Avenir Book"/>
                <a:cs typeface="Avenir Book"/>
              </a:rPr>
              <a:t>“</a:t>
            </a:r>
            <a:r>
              <a:rPr lang="nl-NL" sz="1600" dirty="0" err="1" smtClean="0">
                <a:solidFill>
                  <a:srgbClr val="17375E"/>
                </a:solidFill>
                <a:latin typeface="Avenir Book"/>
                <a:cs typeface="Avenir Book"/>
              </a:rPr>
              <a:t>When</a:t>
            </a:r>
            <a:r>
              <a:rPr lang="nl-NL" sz="1600" dirty="0" smtClean="0">
                <a:solidFill>
                  <a:srgbClr val="17375E"/>
                </a:solidFill>
                <a:latin typeface="Avenir Book"/>
                <a:cs typeface="Avenir Book"/>
              </a:rPr>
              <a:t> </a:t>
            </a:r>
            <a:r>
              <a:rPr lang="nl-NL" sz="1600" dirty="0">
                <a:solidFill>
                  <a:srgbClr val="17375E"/>
                </a:solidFill>
                <a:latin typeface="Avenir Book"/>
                <a:cs typeface="Avenir Book"/>
              </a:rPr>
              <a:t>we share personal data </a:t>
            </a:r>
            <a:r>
              <a:rPr lang="nl-NL" sz="1600" dirty="0" err="1">
                <a:solidFill>
                  <a:srgbClr val="17375E"/>
                </a:solidFill>
                <a:latin typeface="Avenir Book"/>
                <a:cs typeface="Avenir Book"/>
              </a:rPr>
              <a:t>with</a:t>
            </a:r>
            <a:r>
              <a:rPr lang="nl-NL" sz="1600" dirty="0">
                <a:solidFill>
                  <a:srgbClr val="17375E"/>
                </a:solidFill>
                <a:latin typeface="Avenir Book"/>
                <a:cs typeface="Avenir Book"/>
              </a:rPr>
              <a:t> </a:t>
            </a:r>
            <a:r>
              <a:rPr lang="nl-NL" sz="1600" dirty="0" err="1">
                <a:solidFill>
                  <a:srgbClr val="17375E"/>
                </a:solidFill>
                <a:latin typeface="Avenir Book"/>
                <a:cs typeface="Avenir Book"/>
              </a:rPr>
              <a:t>others</a:t>
            </a:r>
            <a:r>
              <a:rPr lang="nl-NL" sz="1600" dirty="0">
                <a:solidFill>
                  <a:srgbClr val="17375E"/>
                </a:solidFill>
                <a:latin typeface="Avenir Book"/>
                <a:cs typeface="Avenir Book"/>
              </a:rPr>
              <a:t>, we </a:t>
            </a:r>
            <a:r>
              <a:rPr lang="nl-NL" sz="1600" dirty="0" err="1">
                <a:solidFill>
                  <a:srgbClr val="17375E"/>
                </a:solidFill>
                <a:latin typeface="Avenir Book"/>
                <a:cs typeface="Avenir Book"/>
              </a:rPr>
              <a:t>usually</a:t>
            </a:r>
            <a:r>
              <a:rPr lang="nl-NL" sz="1600" dirty="0">
                <a:solidFill>
                  <a:srgbClr val="17375E"/>
                </a:solidFill>
                <a:latin typeface="Avenir Book"/>
                <a:cs typeface="Avenir Book"/>
              </a:rPr>
              <a:t> have </a:t>
            </a:r>
            <a:r>
              <a:rPr lang="nl-NL" sz="1600" dirty="0" err="1">
                <a:solidFill>
                  <a:srgbClr val="17375E"/>
                </a:solidFill>
                <a:latin typeface="Avenir Book"/>
                <a:cs typeface="Avenir Book"/>
              </a:rPr>
              <a:t>an</a:t>
            </a:r>
            <a:r>
              <a:rPr lang="nl-NL" sz="1600" dirty="0">
                <a:solidFill>
                  <a:srgbClr val="17375E"/>
                </a:solidFill>
                <a:latin typeface="Avenir Book"/>
                <a:cs typeface="Avenir Book"/>
              </a:rPr>
              <a:t> </a:t>
            </a:r>
            <a:r>
              <a:rPr lang="nl-NL" sz="1600" u="sng" dirty="0" err="1">
                <a:solidFill>
                  <a:srgbClr val="17375E"/>
                </a:solidFill>
                <a:latin typeface="Avenir Book"/>
                <a:cs typeface="Avenir Book"/>
              </a:rPr>
              <a:t>expectation</a:t>
            </a:r>
            <a:r>
              <a:rPr lang="nl-NL" sz="1600" u="sng" dirty="0">
                <a:solidFill>
                  <a:srgbClr val="17375E"/>
                </a:solidFill>
                <a:latin typeface="Avenir Book"/>
                <a:cs typeface="Avenir Book"/>
              </a:rPr>
              <a:t> </a:t>
            </a:r>
            <a:r>
              <a:rPr lang="nl-NL" sz="1600" u="sng" dirty="0" err="1">
                <a:solidFill>
                  <a:srgbClr val="17375E"/>
                </a:solidFill>
                <a:latin typeface="Avenir Book"/>
                <a:cs typeface="Avenir Book"/>
              </a:rPr>
              <a:t>about</a:t>
            </a:r>
            <a:r>
              <a:rPr lang="nl-NL" sz="1600" u="sng" dirty="0">
                <a:solidFill>
                  <a:srgbClr val="17375E"/>
                </a:solidFill>
                <a:latin typeface="Avenir Book"/>
                <a:cs typeface="Avenir Book"/>
              </a:rPr>
              <a:t> the </a:t>
            </a:r>
            <a:r>
              <a:rPr lang="nl-NL" sz="1600" u="sng" dirty="0" err="1">
                <a:solidFill>
                  <a:srgbClr val="17375E"/>
                </a:solidFill>
                <a:latin typeface="Avenir Book"/>
                <a:cs typeface="Avenir Book"/>
              </a:rPr>
              <a:t>purposes</a:t>
            </a:r>
            <a:r>
              <a:rPr lang="nl-NL" sz="1600" u="sng" dirty="0">
                <a:solidFill>
                  <a:srgbClr val="17375E"/>
                </a:solidFill>
                <a:latin typeface="Avenir Book"/>
                <a:cs typeface="Avenir Book"/>
              </a:rPr>
              <a:t> </a:t>
            </a:r>
            <a:r>
              <a:rPr lang="nl-NL" sz="1600" dirty="0" err="1">
                <a:solidFill>
                  <a:srgbClr val="17375E"/>
                </a:solidFill>
                <a:latin typeface="Avenir Book"/>
                <a:cs typeface="Avenir Book"/>
              </a:rPr>
              <a:t>for</a:t>
            </a:r>
            <a:r>
              <a:rPr lang="nl-NL" sz="1600" dirty="0">
                <a:solidFill>
                  <a:srgbClr val="17375E"/>
                </a:solidFill>
                <a:latin typeface="Avenir Book"/>
                <a:cs typeface="Avenir Book"/>
              </a:rPr>
              <a:t> </a:t>
            </a:r>
            <a:r>
              <a:rPr lang="nl-NL" sz="1600" dirty="0" err="1">
                <a:solidFill>
                  <a:srgbClr val="17375E"/>
                </a:solidFill>
                <a:latin typeface="Avenir Book"/>
                <a:cs typeface="Avenir Book"/>
              </a:rPr>
              <a:t>which</a:t>
            </a:r>
            <a:r>
              <a:rPr lang="nl-NL" sz="1600" dirty="0">
                <a:solidFill>
                  <a:srgbClr val="17375E"/>
                </a:solidFill>
                <a:latin typeface="Avenir Book"/>
                <a:cs typeface="Avenir Book"/>
              </a:rPr>
              <a:t> the data </a:t>
            </a:r>
            <a:r>
              <a:rPr lang="nl-NL" sz="1600" dirty="0" err="1">
                <a:solidFill>
                  <a:srgbClr val="17375E"/>
                </a:solidFill>
                <a:latin typeface="Avenir Book"/>
                <a:cs typeface="Avenir Book"/>
              </a:rPr>
              <a:t>will</a:t>
            </a:r>
            <a:r>
              <a:rPr lang="nl-NL" sz="1600" dirty="0">
                <a:solidFill>
                  <a:srgbClr val="17375E"/>
                </a:solidFill>
                <a:latin typeface="Avenir Book"/>
                <a:cs typeface="Avenir Book"/>
              </a:rPr>
              <a:t> </a:t>
            </a:r>
            <a:r>
              <a:rPr lang="nl-NL" sz="1600" dirty="0" err="1">
                <a:solidFill>
                  <a:srgbClr val="17375E"/>
                </a:solidFill>
                <a:latin typeface="Avenir Book"/>
                <a:cs typeface="Avenir Book"/>
              </a:rPr>
              <a:t>be</a:t>
            </a:r>
            <a:r>
              <a:rPr lang="nl-NL" sz="1600" dirty="0">
                <a:solidFill>
                  <a:srgbClr val="17375E"/>
                </a:solidFill>
                <a:latin typeface="Avenir Book"/>
                <a:cs typeface="Avenir Book"/>
              </a:rPr>
              <a:t> </a:t>
            </a:r>
            <a:r>
              <a:rPr lang="nl-NL" sz="1600" dirty="0" err="1">
                <a:solidFill>
                  <a:srgbClr val="17375E"/>
                </a:solidFill>
                <a:latin typeface="Avenir Book"/>
                <a:cs typeface="Avenir Book"/>
              </a:rPr>
              <a:t>used</a:t>
            </a:r>
            <a:r>
              <a:rPr lang="nl-NL" sz="1600" dirty="0">
                <a:solidFill>
                  <a:srgbClr val="17375E"/>
                </a:solidFill>
                <a:latin typeface="Avenir Book"/>
                <a:cs typeface="Avenir Book"/>
              </a:rPr>
              <a:t>. </a:t>
            </a:r>
            <a:r>
              <a:rPr lang="nl-NL" sz="1600" dirty="0" err="1">
                <a:solidFill>
                  <a:srgbClr val="17375E"/>
                </a:solidFill>
                <a:latin typeface="Avenir Book"/>
                <a:cs typeface="Avenir Book"/>
              </a:rPr>
              <a:t>There</a:t>
            </a:r>
            <a:r>
              <a:rPr lang="nl-NL" sz="1600" dirty="0">
                <a:solidFill>
                  <a:srgbClr val="17375E"/>
                </a:solidFill>
                <a:latin typeface="Avenir Book"/>
                <a:cs typeface="Avenir Book"/>
              </a:rPr>
              <a:t> is a </a:t>
            </a:r>
            <a:r>
              <a:rPr lang="nl-NL" sz="1600" dirty="0" err="1">
                <a:solidFill>
                  <a:srgbClr val="17375E"/>
                </a:solidFill>
                <a:latin typeface="Avenir Book"/>
                <a:cs typeface="Avenir Book"/>
              </a:rPr>
              <a:t>value</a:t>
            </a:r>
            <a:r>
              <a:rPr lang="nl-NL" sz="1600" dirty="0">
                <a:solidFill>
                  <a:srgbClr val="17375E"/>
                </a:solidFill>
                <a:latin typeface="Avenir Book"/>
                <a:cs typeface="Avenir Book"/>
              </a:rPr>
              <a:t> in </a:t>
            </a:r>
            <a:r>
              <a:rPr lang="nl-NL" sz="1600" dirty="0" err="1">
                <a:solidFill>
                  <a:srgbClr val="17375E"/>
                </a:solidFill>
                <a:latin typeface="Avenir Book"/>
                <a:cs typeface="Avenir Book"/>
              </a:rPr>
              <a:t>honouring</a:t>
            </a:r>
            <a:r>
              <a:rPr lang="nl-NL" sz="1600" dirty="0">
                <a:solidFill>
                  <a:srgbClr val="17375E"/>
                </a:solidFill>
                <a:latin typeface="Avenir Book"/>
                <a:cs typeface="Avenir Book"/>
              </a:rPr>
              <a:t> these </a:t>
            </a:r>
            <a:r>
              <a:rPr lang="nl-NL" sz="1600" dirty="0" err="1">
                <a:solidFill>
                  <a:srgbClr val="17375E"/>
                </a:solidFill>
                <a:latin typeface="Avenir Book"/>
                <a:cs typeface="Avenir Book"/>
              </a:rPr>
              <a:t>expectations</a:t>
            </a:r>
            <a:r>
              <a:rPr lang="nl-NL" sz="1600" dirty="0">
                <a:solidFill>
                  <a:srgbClr val="17375E"/>
                </a:solidFill>
                <a:latin typeface="Avenir Book"/>
                <a:cs typeface="Avenir Book"/>
              </a:rPr>
              <a:t> </a:t>
            </a:r>
            <a:r>
              <a:rPr lang="nl-NL" sz="1600" dirty="0" err="1">
                <a:solidFill>
                  <a:srgbClr val="17375E"/>
                </a:solidFill>
                <a:latin typeface="Avenir Book"/>
                <a:cs typeface="Avenir Book"/>
              </a:rPr>
              <a:t>and</a:t>
            </a:r>
            <a:r>
              <a:rPr lang="nl-NL" sz="1600" dirty="0">
                <a:solidFill>
                  <a:srgbClr val="17375E"/>
                </a:solidFill>
                <a:latin typeface="Avenir Book"/>
                <a:cs typeface="Avenir Book"/>
              </a:rPr>
              <a:t> </a:t>
            </a:r>
            <a:r>
              <a:rPr lang="nl-NL" sz="1600" u="sng" dirty="0">
                <a:solidFill>
                  <a:srgbClr val="17375E"/>
                </a:solidFill>
                <a:latin typeface="Avenir Book"/>
                <a:cs typeface="Avenir Book"/>
              </a:rPr>
              <a:t>preserving trust </a:t>
            </a:r>
            <a:r>
              <a:rPr lang="nl-NL" sz="1600" u="sng" dirty="0" err="1">
                <a:solidFill>
                  <a:srgbClr val="17375E"/>
                </a:solidFill>
                <a:latin typeface="Avenir Book"/>
                <a:cs typeface="Avenir Book"/>
              </a:rPr>
              <a:t>and</a:t>
            </a:r>
            <a:r>
              <a:rPr lang="nl-NL" sz="1600" u="sng" dirty="0">
                <a:solidFill>
                  <a:srgbClr val="17375E"/>
                </a:solidFill>
                <a:latin typeface="Avenir Book"/>
                <a:cs typeface="Avenir Book"/>
              </a:rPr>
              <a:t> </a:t>
            </a:r>
            <a:r>
              <a:rPr lang="nl-NL" sz="1600" u="sng" dirty="0" err="1">
                <a:solidFill>
                  <a:srgbClr val="17375E"/>
                </a:solidFill>
                <a:latin typeface="Avenir Book"/>
                <a:cs typeface="Avenir Book"/>
              </a:rPr>
              <a:t>legal</a:t>
            </a:r>
            <a:r>
              <a:rPr lang="nl-NL" sz="1600" u="sng" dirty="0">
                <a:solidFill>
                  <a:srgbClr val="17375E"/>
                </a:solidFill>
                <a:latin typeface="Avenir Book"/>
                <a:cs typeface="Avenir Book"/>
              </a:rPr>
              <a:t> </a:t>
            </a:r>
            <a:r>
              <a:rPr lang="nl-NL" sz="1600" u="sng" dirty="0" err="1">
                <a:solidFill>
                  <a:srgbClr val="17375E"/>
                </a:solidFill>
                <a:latin typeface="Avenir Book"/>
                <a:cs typeface="Avenir Book"/>
              </a:rPr>
              <a:t>certainty</a:t>
            </a:r>
            <a:r>
              <a:rPr lang="nl-NL" sz="1600" dirty="0">
                <a:solidFill>
                  <a:srgbClr val="17375E"/>
                </a:solidFill>
                <a:latin typeface="Avenir Book"/>
                <a:cs typeface="Avenir Book"/>
              </a:rPr>
              <a:t>, </a:t>
            </a:r>
            <a:r>
              <a:rPr lang="nl-NL" sz="1600" dirty="0" err="1">
                <a:solidFill>
                  <a:srgbClr val="17375E"/>
                </a:solidFill>
                <a:latin typeface="Avenir Book"/>
                <a:cs typeface="Avenir Book"/>
              </a:rPr>
              <a:t>which</a:t>
            </a:r>
            <a:r>
              <a:rPr lang="nl-NL" sz="1600" dirty="0">
                <a:solidFill>
                  <a:srgbClr val="17375E"/>
                </a:solidFill>
                <a:latin typeface="Avenir Book"/>
                <a:cs typeface="Avenir Book"/>
              </a:rPr>
              <a:t> is </a:t>
            </a:r>
            <a:r>
              <a:rPr lang="nl-NL" sz="1600" dirty="0" err="1">
                <a:solidFill>
                  <a:srgbClr val="17375E"/>
                </a:solidFill>
                <a:latin typeface="Avenir Book"/>
                <a:cs typeface="Avenir Book"/>
              </a:rPr>
              <a:t>why</a:t>
            </a:r>
            <a:r>
              <a:rPr lang="nl-NL" sz="1600" dirty="0">
                <a:solidFill>
                  <a:srgbClr val="17375E"/>
                </a:solidFill>
                <a:latin typeface="Avenir Book"/>
                <a:cs typeface="Avenir Book"/>
              </a:rPr>
              <a:t> </a:t>
            </a:r>
            <a:r>
              <a:rPr lang="nl-NL" sz="1600" dirty="0" err="1">
                <a:solidFill>
                  <a:srgbClr val="17375E"/>
                </a:solidFill>
                <a:latin typeface="Avenir Book"/>
                <a:cs typeface="Avenir Book"/>
              </a:rPr>
              <a:t>purpose</a:t>
            </a:r>
            <a:r>
              <a:rPr lang="nl-NL" sz="1600" dirty="0">
                <a:solidFill>
                  <a:srgbClr val="17375E"/>
                </a:solidFill>
                <a:latin typeface="Avenir Book"/>
                <a:cs typeface="Avenir Book"/>
              </a:rPr>
              <a:t> </a:t>
            </a:r>
            <a:r>
              <a:rPr lang="nl-NL" sz="1600" dirty="0" err="1">
                <a:solidFill>
                  <a:srgbClr val="17375E"/>
                </a:solidFill>
                <a:latin typeface="Avenir Book"/>
                <a:cs typeface="Avenir Book"/>
              </a:rPr>
              <a:t>limitation</a:t>
            </a:r>
            <a:r>
              <a:rPr lang="nl-NL" sz="1600" dirty="0">
                <a:solidFill>
                  <a:srgbClr val="17375E"/>
                </a:solidFill>
                <a:latin typeface="Avenir Book"/>
                <a:cs typeface="Avenir Book"/>
              </a:rPr>
              <a:t> is </a:t>
            </a:r>
            <a:r>
              <a:rPr lang="nl-NL" sz="1600" dirty="0" err="1">
                <a:solidFill>
                  <a:srgbClr val="17375E"/>
                </a:solidFill>
                <a:latin typeface="Avenir Book"/>
                <a:cs typeface="Avenir Book"/>
              </a:rPr>
              <a:t>such</a:t>
            </a:r>
            <a:r>
              <a:rPr lang="nl-NL" sz="1600" dirty="0">
                <a:solidFill>
                  <a:srgbClr val="17375E"/>
                </a:solidFill>
                <a:latin typeface="Avenir Book"/>
                <a:cs typeface="Avenir Book"/>
              </a:rPr>
              <a:t> </a:t>
            </a:r>
            <a:r>
              <a:rPr lang="nl-NL" sz="1600" dirty="0" err="1">
                <a:solidFill>
                  <a:srgbClr val="17375E"/>
                </a:solidFill>
                <a:latin typeface="Avenir Book"/>
                <a:cs typeface="Avenir Book"/>
              </a:rPr>
              <a:t>an</a:t>
            </a:r>
            <a:r>
              <a:rPr lang="nl-NL" sz="1600" dirty="0">
                <a:solidFill>
                  <a:srgbClr val="17375E"/>
                </a:solidFill>
                <a:latin typeface="Avenir Book"/>
                <a:cs typeface="Avenir Book"/>
              </a:rPr>
              <a:t> important </a:t>
            </a:r>
            <a:r>
              <a:rPr lang="nl-NL" sz="1600" dirty="0" err="1">
                <a:solidFill>
                  <a:srgbClr val="17375E"/>
                </a:solidFill>
                <a:latin typeface="Avenir Book"/>
                <a:cs typeface="Avenir Book"/>
              </a:rPr>
              <a:t>safeguard</a:t>
            </a:r>
            <a:r>
              <a:rPr lang="nl-NL" sz="1600" dirty="0">
                <a:solidFill>
                  <a:srgbClr val="17375E"/>
                </a:solidFill>
                <a:latin typeface="Avenir Book"/>
                <a:cs typeface="Avenir Book"/>
              </a:rPr>
              <a:t>, a </a:t>
            </a:r>
            <a:r>
              <a:rPr lang="nl-NL" sz="1600" u="sng" dirty="0" err="1">
                <a:solidFill>
                  <a:srgbClr val="17375E"/>
                </a:solidFill>
                <a:latin typeface="Avenir Book"/>
                <a:cs typeface="Avenir Book"/>
              </a:rPr>
              <a:t>cornerstone</a:t>
            </a:r>
            <a:r>
              <a:rPr lang="nl-NL" sz="1600" dirty="0">
                <a:solidFill>
                  <a:srgbClr val="17375E"/>
                </a:solidFill>
                <a:latin typeface="Avenir Book"/>
                <a:cs typeface="Avenir Book"/>
              </a:rPr>
              <a:t> of data </a:t>
            </a:r>
            <a:r>
              <a:rPr lang="nl-NL" sz="1600" dirty="0" err="1">
                <a:solidFill>
                  <a:srgbClr val="17375E"/>
                </a:solidFill>
                <a:latin typeface="Avenir Book"/>
                <a:cs typeface="Avenir Book"/>
              </a:rPr>
              <a:t>protection</a:t>
            </a:r>
            <a:r>
              <a:rPr lang="nl-NL" sz="1600" dirty="0">
                <a:solidFill>
                  <a:srgbClr val="17375E"/>
                </a:solidFill>
                <a:latin typeface="Avenir Book"/>
                <a:cs typeface="Avenir Book"/>
              </a:rPr>
              <a:t>.”</a:t>
            </a:r>
            <a:endParaRPr lang="nl-NL" sz="1600" u="sng" dirty="0">
              <a:solidFill>
                <a:srgbClr val="17375E"/>
              </a:solidFill>
              <a:latin typeface="Avenir Book"/>
              <a:cs typeface="Avenir Book"/>
            </a:endParaRPr>
          </a:p>
          <a:p>
            <a:pPr marL="355600" indent="0">
              <a:spcBef>
                <a:spcPts val="600"/>
              </a:spcBef>
              <a:spcAft>
                <a:spcPts val="600"/>
              </a:spcAft>
              <a:buNone/>
            </a:pPr>
            <a:endParaRPr lang="is-IS" sz="1400" dirty="0" smtClean="0">
              <a:solidFill>
                <a:srgbClr val="10253F"/>
              </a:solidFill>
              <a:latin typeface="Avenir Book"/>
              <a:cs typeface="Avenir Book"/>
            </a:endParaRPr>
          </a:p>
          <a:p>
            <a:pPr marL="355600" indent="0">
              <a:spcBef>
                <a:spcPts val="600"/>
              </a:spcBef>
              <a:spcAft>
                <a:spcPts val="600"/>
              </a:spcAft>
              <a:buNone/>
            </a:pPr>
            <a:r>
              <a:rPr lang="is-IS" sz="1200" dirty="0" smtClean="0">
                <a:solidFill>
                  <a:srgbClr val="10253F"/>
                </a:solidFill>
                <a:latin typeface="Avenir Book"/>
                <a:cs typeface="Avenir Book"/>
              </a:rPr>
              <a:t>Article </a:t>
            </a:r>
            <a:r>
              <a:rPr lang="is-IS" sz="1200" dirty="0">
                <a:solidFill>
                  <a:srgbClr val="10253F"/>
                </a:solidFill>
                <a:latin typeface="Avenir Book"/>
                <a:cs typeface="Avenir Book"/>
              </a:rPr>
              <a:t>29 </a:t>
            </a:r>
            <a:r>
              <a:rPr lang="is-IS" sz="1200" dirty="0" smtClean="0">
                <a:solidFill>
                  <a:srgbClr val="10253F"/>
                </a:solidFill>
                <a:latin typeface="Avenir Book"/>
                <a:cs typeface="Avenir Book"/>
              </a:rPr>
              <a:t>Data Processing Working Party: </a:t>
            </a:r>
            <a:r>
              <a:rPr lang="nl-NL" sz="1200" dirty="0" smtClean="0">
                <a:solidFill>
                  <a:srgbClr val="10253F"/>
                </a:solidFill>
                <a:latin typeface="Avenir Book"/>
                <a:cs typeface="Avenir Book"/>
              </a:rPr>
              <a:t>Opinion </a:t>
            </a:r>
            <a:r>
              <a:rPr lang="nl-NL" sz="1200" dirty="0">
                <a:solidFill>
                  <a:srgbClr val="10253F"/>
                </a:solidFill>
                <a:latin typeface="Avenir Book"/>
                <a:cs typeface="Avenir Book"/>
              </a:rPr>
              <a:t>03/2013 on </a:t>
            </a:r>
            <a:r>
              <a:rPr lang="nl-NL" sz="1200" dirty="0" err="1">
                <a:solidFill>
                  <a:srgbClr val="10253F"/>
                </a:solidFill>
                <a:latin typeface="Avenir Book"/>
                <a:cs typeface="Avenir Book"/>
              </a:rPr>
              <a:t>purpose</a:t>
            </a:r>
            <a:r>
              <a:rPr lang="nl-NL" sz="1200" dirty="0">
                <a:solidFill>
                  <a:srgbClr val="10253F"/>
                </a:solidFill>
                <a:latin typeface="Avenir Book"/>
                <a:cs typeface="Avenir Book"/>
              </a:rPr>
              <a:t> </a:t>
            </a:r>
            <a:r>
              <a:rPr lang="nl-NL" sz="1200" dirty="0" err="1" smtClean="0">
                <a:solidFill>
                  <a:srgbClr val="10253F"/>
                </a:solidFill>
                <a:latin typeface="Avenir Book"/>
                <a:cs typeface="Avenir Book"/>
              </a:rPr>
              <a:t>limitation</a:t>
            </a:r>
            <a:r>
              <a:rPr lang="nl-NL" sz="1200" dirty="0" smtClean="0">
                <a:solidFill>
                  <a:srgbClr val="10253F"/>
                </a:solidFill>
                <a:latin typeface="Avenir Book"/>
                <a:cs typeface="Avenir Book"/>
              </a:rPr>
              <a:t>, p. 4.</a:t>
            </a:r>
            <a:endParaRPr lang="is-IS" sz="1200" dirty="0" smtClean="0">
              <a:solidFill>
                <a:srgbClr val="10253F"/>
              </a:solidFill>
              <a:latin typeface="Avenir Book"/>
              <a:cs typeface="Avenir Book"/>
            </a:endParaRPr>
          </a:p>
          <a:p>
            <a:pPr marL="355600" indent="0">
              <a:spcBef>
                <a:spcPts val="600"/>
              </a:spcBef>
              <a:spcAft>
                <a:spcPts val="600"/>
              </a:spcAft>
              <a:buNone/>
            </a:pPr>
            <a:r>
              <a:rPr lang="is-IS" sz="1200" dirty="0">
                <a:solidFill>
                  <a:srgbClr val="10253F"/>
                </a:solidFill>
                <a:latin typeface="Avenir Book"/>
                <a:cs typeface="Avenir Book"/>
              </a:rPr>
              <a:t>Art. 5 section 1 sub b </a:t>
            </a:r>
            <a:r>
              <a:rPr lang="is-IS" sz="1200" dirty="0" smtClean="0">
                <a:solidFill>
                  <a:srgbClr val="10253F"/>
                </a:solidFill>
                <a:latin typeface="Avenir Book"/>
                <a:cs typeface="Avenir Book"/>
              </a:rPr>
              <a:t>GDPR.</a:t>
            </a:r>
            <a:endParaRPr lang="is-IS" sz="1200" dirty="0">
              <a:solidFill>
                <a:srgbClr val="10253F"/>
              </a:solidFill>
              <a:latin typeface="Avenir Book"/>
              <a:cs typeface="Avenir Book"/>
            </a:endParaRPr>
          </a:p>
          <a:p>
            <a:pPr marL="355600" indent="0">
              <a:spcBef>
                <a:spcPts val="600"/>
              </a:spcBef>
              <a:spcAft>
                <a:spcPts val="600"/>
              </a:spcAft>
              <a:buNone/>
            </a:pPr>
            <a:r>
              <a:rPr lang="is-IS" sz="1200" dirty="0" smtClean="0">
                <a:solidFill>
                  <a:srgbClr val="10253F"/>
                </a:solidFill>
                <a:latin typeface="Avenir Book"/>
                <a:cs typeface="Avenir Book"/>
              </a:rPr>
              <a:t>Subpoena </a:t>
            </a:r>
            <a:r>
              <a:rPr lang="is-IS" sz="1200" dirty="0">
                <a:solidFill>
                  <a:srgbClr val="10253F"/>
                </a:solidFill>
                <a:latin typeface="Avenir Book"/>
                <a:cs typeface="Avenir Book"/>
              </a:rPr>
              <a:t>§ </a:t>
            </a:r>
            <a:r>
              <a:rPr lang="is-IS" sz="1200" dirty="0" smtClean="0">
                <a:solidFill>
                  <a:srgbClr val="10253F"/>
                </a:solidFill>
                <a:latin typeface="Avenir Book"/>
                <a:cs typeface="Avenir Book"/>
              </a:rPr>
              <a:t>5.48.</a:t>
            </a:r>
            <a:endParaRPr lang="is-IS" sz="1200" dirty="0">
              <a:solidFill>
                <a:srgbClr val="10253F"/>
              </a:solidFill>
              <a:latin typeface="Avenir Book"/>
              <a:cs typeface="Avenir Book"/>
            </a:endParaRPr>
          </a:p>
          <a:p>
            <a:pPr marL="723900" indent="-368300">
              <a:spcBef>
                <a:spcPts val="600"/>
              </a:spcBef>
              <a:spcAft>
                <a:spcPts val="600"/>
              </a:spcAft>
            </a:pPr>
            <a:endParaRPr lang="is-IS" dirty="0">
              <a:solidFill>
                <a:srgbClr val="000000"/>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1079500" indent="-355600">
              <a:buFontTx/>
              <a:buChar char="-"/>
            </a:pPr>
            <a:endParaRPr lang="nl-NL" sz="1800" dirty="0" smtClean="0">
              <a:solidFill>
                <a:srgbClr val="17375E"/>
              </a:solidFill>
              <a:latin typeface="Avenir Book"/>
              <a:cs typeface="Avenir Book"/>
            </a:endParaRPr>
          </a:p>
        </p:txBody>
      </p:sp>
      <p:pic>
        <p:nvPicPr>
          <p:cNvPr id="6" name="Afbeelding 5" descr="Logo-Ekk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sp>
        <p:nvSpPr>
          <p:cNvPr id="3" name="Tekstvak 2"/>
          <p:cNvSpPr txBox="1"/>
          <p:nvPr/>
        </p:nvSpPr>
        <p:spPr>
          <a:xfrm>
            <a:off x="2463800" y="2870200"/>
            <a:ext cx="787400" cy="1663700"/>
          </a:xfrm>
          <a:prstGeom prst="rect">
            <a:avLst/>
          </a:prstGeom>
          <a:noFill/>
        </p:spPr>
        <p:txBody>
          <a:bodyPr wrap="square" rtlCol="0">
            <a:spAutoFit/>
          </a:bodyPr>
          <a:lstStyle/>
          <a:p>
            <a:endParaRPr lang="nl-NL" dirty="0"/>
          </a:p>
        </p:txBody>
      </p:sp>
      <p:pic>
        <p:nvPicPr>
          <p:cNvPr id="7" name="Afbeelding 6" descr="Purpose limi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100" y="2584450"/>
            <a:ext cx="3759199" cy="2114550"/>
          </a:xfrm>
          <a:prstGeom prst="rect">
            <a:avLst/>
          </a:prstGeom>
        </p:spPr>
      </p:pic>
    </p:spTree>
    <p:extLst>
      <p:ext uri="{BB962C8B-B14F-4D97-AF65-F5344CB8AC3E}">
        <p14:creationId xmlns:p14="http://schemas.microsoft.com/office/powerpoint/2010/main" val="39336039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328520"/>
            <a:ext cx="8229600" cy="665380"/>
          </a:xfrm>
        </p:spPr>
        <p:txBody>
          <a:bodyPr>
            <a:normAutofit/>
          </a:bodyPr>
          <a:lstStyle/>
          <a:p>
            <a:r>
              <a:rPr lang="nl-NL" sz="3200" dirty="0" err="1" smtClean="0">
                <a:solidFill>
                  <a:srgbClr val="17375E"/>
                </a:solidFill>
                <a:latin typeface="Avenir Book"/>
                <a:cs typeface="Avenir Book"/>
              </a:rPr>
              <a:t>Purpose</a:t>
            </a:r>
            <a:r>
              <a:rPr lang="nl-NL" sz="3200" dirty="0" smtClean="0">
                <a:solidFill>
                  <a:srgbClr val="17375E"/>
                </a:solidFill>
                <a:latin typeface="Avenir Book"/>
                <a:cs typeface="Avenir Book"/>
              </a:rPr>
              <a:t> </a:t>
            </a:r>
            <a:r>
              <a:rPr lang="nl-NL" sz="3200" dirty="0" err="1" smtClean="0">
                <a:solidFill>
                  <a:srgbClr val="17375E"/>
                </a:solidFill>
                <a:latin typeface="Avenir Book"/>
                <a:cs typeface="Avenir Book"/>
              </a:rPr>
              <a:t>limitation</a:t>
            </a:r>
            <a:endParaRPr lang="nl-NL" sz="3200" dirty="0">
              <a:solidFill>
                <a:srgbClr val="17375E"/>
              </a:solidFill>
              <a:latin typeface="Avenir Book"/>
              <a:cs typeface="Avenir Book"/>
            </a:endParaRPr>
          </a:p>
        </p:txBody>
      </p:sp>
      <p:sp>
        <p:nvSpPr>
          <p:cNvPr id="5" name="Tijdelijke aanduiding voor inhoud 4"/>
          <p:cNvSpPr>
            <a:spLocks noGrp="1"/>
          </p:cNvSpPr>
          <p:nvPr>
            <p:ph idx="1"/>
          </p:nvPr>
        </p:nvSpPr>
        <p:spPr>
          <a:xfrm>
            <a:off x="457200" y="2286000"/>
            <a:ext cx="8229600" cy="4170363"/>
          </a:xfrm>
        </p:spPr>
        <p:txBody>
          <a:bodyPr>
            <a:normAutofit/>
          </a:bodyPr>
          <a:lstStyle/>
          <a:p>
            <a:pPr marL="355600" indent="0">
              <a:spcBef>
                <a:spcPts val="600"/>
              </a:spcBef>
              <a:spcAft>
                <a:spcPts val="600"/>
              </a:spcAft>
              <a:buNone/>
            </a:pPr>
            <a:endParaRPr lang="nl-NL" sz="1900" dirty="0" smtClean="0">
              <a:latin typeface="Avenir Book"/>
              <a:cs typeface="Avenir Book"/>
            </a:endParaRPr>
          </a:p>
          <a:p>
            <a:pPr marL="355600" indent="0" algn="ctr">
              <a:spcBef>
                <a:spcPts val="600"/>
              </a:spcBef>
              <a:spcAft>
                <a:spcPts val="600"/>
              </a:spcAft>
              <a:buNone/>
            </a:pPr>
            <a:r>
              <a:rPr lang="nl-NL" sz="1900" dirty="0" smtClean="0">
                <a:solidFill>
                  <a:srgbClr val="10253F"/>
                </a:solidFill>
                <a:latin typeface="Avenir Book"/>
                <a:cs typeface="Avenir Book"/>
              </a:rPr>
              <a:t>“[</a:t>
            </a:r>
            <a:r>
              <a:rPr lang="mr-IN" sz="1900" dirty="0" smtClean="0">
                <a:solidFill>
                  <a:srgbClr val="10253F"/>
                </a:solidFill>
                <a:latin typeface="Avenir Book"/>
                <a:cs typeface="Avenir Book"/>
              </a:rPr>
              <a:t>…</a:t>
            </a:r>
            <a:r>
              <a:rPr lang="nl-NL" sz="1900" dirty="0" smtClean="0">
                <a:solidFill>
                  <a:srgbClr val="10253F"/>
                </a:solidFill>
                <a:latin typeface="Avenir Book"/>
                <a:cs typeface="Avenir Book"/>
              </a:rPr>
              <a:t>] the </a:t>
            </a:r>
            <a:r>
              <a:rPr lang="nl-NL" sz="1900" dirty="0" err="1">
                <a:solidFill>
                  <a:srgbClr val="10253F"/>
                </a:solidFill>
                <a:latin typeface="Avenir Book"/>
                <a:cs typeface="Avenir Book"/>
              </a:rPr>
              <a:t>general</a:t>
            </a:r>
            <a:r>
              <a:rPr lang="nl-NL" sz="1900" dirty="0">
                <a:solidFill>
                  <a:srgbClr val="10253F"/>
                </a:solidFill>
                <a:latin typeface="Avenir Book"/>
                <a:cs typeface="Avenir Book"/>
              </a:rPr>
              <a:t> </a:t>
            </a:r>
            <a:r>
              <a:rPr lang="nl-NL" sz="1900" dirty="0" err="1">
                <a:solidFill>
                  <a:srgbClr val="10253F"/>
                </a:solidFill>
                <a:latin typeface="Avenir Book"/>
                <a:cs typeface="Avenir Book"/>
              </a:rPr>
              <a:t>principles</a:t>
            </a:r>
            <a:r>
              <a:rPr lang="nl-NL" sz="1900" dirty="0">
                <a:solidFill>
                  <a:srgbClr val="10253F"/>
                </a:solidFill>
                <a:latin typeface="Avenir Book"/>
                <a:cs typeface="Avenir Book"/>
              </a:rPr>
              <a:t> of data </a:t>
            </a:r>
            <a:r>
              <a:rPr lang="nl-NL" sz="1900" dirty="0" err="1">
                <a:solidFill>
                  <a:srgbClr val="10253F"/>
                </a:solidFill>
                <a:latin typeface="Avenir Book"/>
                <a:cs typeface="Avenir Book"/>
              </a:rPr>
              <a:t>protection</a:t>
            </a:r>
            <a:r>
              <a:rPr lang="nl-NL" sz="1900" dirty="0">
                <a:solidFill>
                  <a:srgbClr val="10253F"/>
                </a:solidFill>
                <a:latin typeface="Avenir Book"/>
                <a:cs typeface="Avenir Book"/>
              </a:rPr>
              <a:t> </a:t>
            </a:r>
            <a:r>
              <a:rPr lang="nl-NL" sz="1900" dirty="0" err="1">
                <a:solidFill>
                  <a:srgbClr val="10253F"/>
                </a:solidFill>
                <a:latin typeface="Avenir Book"/>
                <a:cs typeface="Avenir Book"/>
              </a:rPr>
              <a:t>law</a:t>
            </a:r>
            <a:r>
              <a:rPr lang="nl-NL" sz="1900" dirty="0">
                <a:solidFill>
                  <a:srgbClr val="10253F"/>
                </a:solidFill>
                <a:latin typeface="Avenir Book"/>
                <a:cs typeface="Avenir Book"/>
              </a:rPr>
              <a:t> </a:t>
            </a:r>
            <a:r>
              <a:rPr lang="nl-NL" sz="1900" dirty="0" smtClean="0">
                <a:solidFill>
                  <a:srgbClr val="10253F"/>
                </a:solidFill>
                <a:latin typeface="Avenir Book"/>
                <a:cs typeface="Avenir Book"/>
              </a:rPr>
              <a:t>[</a:t>
            </a:r>
            <a:r>
              <a:rPr lang="mr-IN" sz="1900" dirty="0" smtClean="0">
                <a:solidFill>
                  <a:srgbClr val="10253F"/>
                </a:solidFill>
                <a:latin typeface="Avenir Book"/>
                <a:cs typeface="Avenir Book"/>
              </a:rPr>
              <a:t>…</a:t>
            </a:r>
            <a:r>
              <a:rPr lang="nl-NL" sz="1900" dirty="0" smtClean="0">
                <a:solidFill>
                  <a:srgbClr val="10253F"/>
                </a:solidFill>
                <a:latin typeface="Avenir Book"/>
                <a:cs typeface="Avenir Book"/>
              </a:rPr>
              <a:t>] </a:t>
            </a:r>
            <a:r>
              <a:rPr lang="nl-NL" sz="1900" dirty="0" err="1" smtClean="0">
                <a:solidFill>
                  <a:srgbClr val="10253F"/>
                </a:solidFill>
                <a:latin typeface="Avenir Book"/>
                <a:cs typeface="Avenir Book"/>
              </a:rPr>
              <a:t>become</a:t>
            </a:r>
            <a:r>
              <a:rPr lang="nl-NL" sz="1900" dirty="0" smtClean="0">
                <a:solidFill>
                  <a:srgbClr val="10253F"/>
                </a:solidFill>
                <a:latin typeface="Avenir Book"/>
                <a:cs typeface="Avenir Book"/>
              </a:rPr>
              <a:t> </a:t>
            </a:r>
            <a:r>
              <a:rPr lang="nl-NL" sz="1900" dirty="0" err="1">
                <a:solidFill>
                  <a:srgbClr val="10253F"/>
                </a:solidFill>
                <a:latin typeface="Avenir Book"/>
                <a:cs typeface="Avenir Book"/>
              </a:rPr>
              <a:t>diluted</a:t>
            </a:r>
            <a:r>
              <a:rPr lang="nl-NL" sz="1900" dirty="0">
                <a:solidFill>
                  <a:srgbClr val="10253F"/>
                </a:solidFill>
                <a:latin typeface="Avenir Book"/>
                <a:cs typeface="Avenir Book"/>
              </a:rPr>
              <a:t>, </a:t>
            </a:r>
            <a:r>
              <a:rPr lang="nl-NL" sz="1900" dirty="0" err="1">
                <a:solidFill>
                  <a:srgbClr val="10253F"/>
                </a:solidFill>
                <a:latin typeface="Avenir Book"/>
                <a:cs typeface="Avenir Book"/>
              </a:rPr>
              <a:t>possibly</a:t>
            </a:r>
            <a:r>
              <a:rPr lang="nl-NL" sz="1900" dirty="0">
                <a:solidFill>
                  <a:srgbClr val="10253F"/>
                </a:solidFill>
                <a:latin typeface="Avenir Book"/>
                <a:cs typeface="Avenir Book"/>
              </a:rPr>
              <a:t> </a:t>
            </a:r>
            <a:r>
              <a:rPr lang="nl-NL" sz="1900" dirty="0" err="1">
                <a:solidFill>
                  <a:srgbClr val="10253F"/>
                </a:solidFill>
                <a:latin typeface="Avenir Book"/>
                <a:cs typeface="Avenir Book"/>
              </a:rPr>
              <a:t>to</a:t>
            </a:r>
            <a:r>
              <a:rPr lang="nl-NL" sz="1900" dirty="0">
                <a:solidFill>
                  <a:srgbClr val="10253F"/>
                </a:solidFill>
                <a:latin typeface="Avenir Book"/>
                <a:cs typeface="Avenir Book"/>
              </a:rPr>
              <a:t> the </a:t>
            </a:r>
            <a:r>
              <a:rPr lang="nl-NL" sz="1900" dirty="0" err="1">
                <a:solidFill>
                  <a:srgbClr val="10253F"/>
                </a:solidFill>
                <a:latin typeface="Avenir Book"/>
                <a:cs typeface="Avenir Book"/>
              </a:rPr>
              <a:t>extent</a:t>
            </a:r>
            <a:r>
              <a:rPr lang="nl-NL" sz="1900" dirty="0">
                <a:solidFill>
                  <a:srgbClr val="10253F"/>
                </a:solidFill>
                <a:latin typeface="Avenir Book"/>
                <a:cs typeface="Avenir Book"/>
              </a:rPr>
              <a:t> of practical </a:t>
            </a:r>
            <a:r>
              <a:rPr lang="nl-NL" sz="1900" dirty="0" err="1">
                <a:solidFill>
                  <a:srgbClr val="10253F"/>
                </a:solidFill>
                <a:latin typeface="Avenir Book"/>
                <a:cs typeface="Avenir Book"/>
              </a:rPr>
              <a:t>irrelevance</a:t>
            </a:r>
            <a:r>
              <a:rPr lang="nl-NL" sz="1900" dirty="0">
                <a:solidFill>
                  <a:srgbClr val="10253F"/>
                </a:solidFill>
                <a:latin typeface="Avenir Book"/>
                <a:cs typeface="Avenir Book"/>
              </a:rPr>
              <a:t>, </a:t>
            </a:r>
            <a:r>
              <a:rPr lang="nl-NL" sz="1900" dirty="0" err="1">
                <a:solidFill>
                  <a:srgbClr val="10253F"/>
                </a:solidFill>
                <a:latin typeface="Avenir Book"/>
                <a:cs typeface="Avenir Book"/>
              </a:rPr>
              <a:t>where</a:t>
            </a:r>
            <a:r>
              <a:rPr lang="nl-NL" sz="1900" dirty="0">
                <a:solidFill>
                  <a:srgbClr val="10253F"/>
                </a:solidFill>
                <a:latin typeface="Avenir Book"/>
                <a:cs typeface="Avenir Book"/>
              </a:rPr>
              <a:t> the </a:t>
            </a:r>
            <a:r>
              <a:rPr lang="nl-NL" sz="1900" dirty="0" err="1">
                <a:solidFill>
                  <a:srgbClr val="10253F"/>
                </a:solidFill>
                <a:latin typeface="Avenir Book"/>
                <a:cs typeface="Avenir Book"/>
              </a:rPr>
              <a:t>purpose</a:t>
            </a:r>
            <a:r>
              <a:rPr lang="nl-NL" sz="1900" dirty="0">
                <a:solidFill>
                  <a:srgbClr val="10253F"/>
                </a:solidFill>
                <a:latin typeface="Avenir Book"/>
                <a:cs typeface="Avenir Book"/>
              </a:rPr>
              <a:t> </a:t>
            </a:r>
            <a:r>
              <a:rPr lang="nl-NL" sz="1900" dirty="0" err="1">
                <a:solidFill>
                  <a:srgbClr val="10253F"/>
                </a:solidFill>
                <a:latin typeface="Avenir Book"/>
                <a:cs typeface="Avenir Book"/>
              </a:rPr>
              <a:t>itself</a:t>
            </a:r>
            <a:r>
              <a:rPr lang="nl-NL" sz="1900" dirty="0">
                <a:solidFill>
                  <a:srgbClr val="10253F"/>
                </a:solidFill>
                <a:latin typeface="Avenir Book"/>
                <a:cs typeface="Avenir Book"/>
              </a:rPr>
              <a:t> is </a:t>
            </a:r>
            <a:r>
              <a:rPr lang="nl-NL" sz="1900" dirty="0" err="1">
                <a:solidFill>
                  <a:srgbClr val="10253F"/>
                </a:solidFill>
                <a:latin typeface="Avenir Book"/>
                <a:cs typeface="Avenir Book"/>
              </a:rPr>
              <a:t>left</a:t>
            </a:r>
            <a:r>
              <a:rPr lang="nl-NL" sz="1900" dirty="0">
                <a:solidFill>
                  <a:srgbClr val="10253F"/>
                </a:solidFill>
                <a:latin typeface="Avenir Book"/>
                <a:cs typeface="Avenir Book"/>
              </a:rPr>
              <a:t> without </a:t>
            </a:r>
            <a:r>
              <a:rPr lang="nl-NL" sz="1900" dirty="0" err="1">
                <a:solidFill>
                  <a:srgbClr val="10253F"/>
                </a:solidFill>
                <a:latin typeface="Avenir Book"/>
                <a:cs typeface="Avenir Book"/>
              </a:rPr>
              <a:t>any</a:t>
            </a:r>
            <a:r>
              <a:rPr lang="nl-NL" sz="1900" dirty="0">
                <a:solidFill>
                  <a:srgbClr val="10253F"/>
                </a:solidFill>
                <a:latin typeface="Avenir Book"/>
                <a:cs typeface="Avenir Book"/>
              </a:rPr>
              <a:t> </a:t>
            </a:r>
            <a:r>
              <a:rPr lang="nl-NL" sz="1900" dirty="0" err="1">
                <a:solidFill>
                  <a:srgbClr val="10253F"/>
                </a:solidFill>
                <a:latin typeface="Avenir Book"/>
                <a:cs typeface="Avenir Book"/>
              </a:rPr>
              <a:t>meaningful</a:t>
            </a:r>
            <a:r>
              <a:rPr lang="nl-NL" sz="1900" dirty="0">
                <a:solidFill>
                  <a:srgbClr val="10253F"/>
                </a:solidFill>
                <a:latin typeface="Avenir Book"/>
                <a:cs typeface="Avenir Book"/>
              </a:rPr>
              <a:t> </a:t>
            </a:r>
            <a:r>
              <a:rPr lang="nl-NL" sz="1900" dirty="0" err="1">
                <a:solidFill>
                  <a:srgbClr val="10253F"/>
                </a:solidFill>
                <a:latin typeface="Avenir Book"/>
                <a:cs typeface="Avenir Book"/>
              </a:rPr>
              <a:t>definition</a:t>
            </a:r>
            <a:r>
              <a:rPr lang="nl-NL" sz="1900" dirty="0">
                <a:solidFill>
                  <a:srgbClr val="10253F"/>
                </a:solidFill>
                <a:latin typeface="Avenir Book"/>
                <a:cs typeface="Avenir Book"/>
              </a:rPr>
              <a:t> or </a:t>
            </a:r>
            <a:r>
              <a:rPr lang="nl-NL" sz="1900" dirty="0" err="1">
                <a:solidFill>
                  <a:srgbClr val="10253F"/>
                </a:solidFill>
                <a:latin typeface="Avenir Book"/>
                <a:cs typeface="Avenir Book"/>
              </a:rPr>
              <a:t>limitation</a:t>
            </a:r>
            <a:r>
              <a:rPr lang="nl-NL" sz="1900" dirty="0" smtClean="0">
                <a:solidFill>
                  <a:srgbClr val="10253F"/>
                </a:solidFill>
                <a:latin typeface="Avenir Book"/>
                <a:cs typeface="Avenir Book"/>
              </a:rPr>
              <a:t>.”</a:t>
            </a:r>
          </a:p>
          <a:p>
            <a:pPr marL="355600" indent="0">
              <a:spcBef>
                <a:spcPts val="600"/>
              </a:spcBef>
              <a:spcAft>
                <a:spcPts val="600"/>
              </a:spcAft>
              <a:buNone/>
            </a:pPr>
            <a:endParaRPr lang="nl-NL" sz="1900" dirty="0" smtClean="0">
              <a:solidFill>
                <a:srgbClr val="10253F"/>
              </a:solidFill>
              <a:latin typeface="Avenir Book"/>
              <a:cs typeface="Avenir Book"/>
            </a:endParaRPr>
          </a:p>
          <a:p>
            <a:pPr marL="355600" indent="0">
              <a:spcBef>
                <a:spcPts val="600"/>
              </a:spcBef>
              <a:spcAft>
                <a:spcPts val="600"/>
              </a:spcAft>
              <a:buNone/>
            </a:pPr>
            <a:r>
              <a:rPr lang="nl-NL" sz="1200" dirty="0" err="1" smtClean="0">
                <a:solidFill>
                  <a:srgbClr val="10253F"/>
                </a:solidFill>
                <a:latin typeface="Avenir Book"/>
                <a:cs typeface="Avenir Book"/>
              </a:rPr>
              <a:t>Catt</a:t>
            </a:r>
            <a:r>
              <a:rPr lang="nl-NL" sz="1200" dirty="0" smtClean="0">
                <a:solidFill>
                  <a:srgbClr val="10253F"/>
                </a:solidFill>
                <a:latin typeface="Avenir Book"/>
                <a:cs typeface="Avenir Book"/>
              </a:rPr>
              <a:t> v. The United </a:t>
            </a:r>
            <a:r>
              <a:rPr lang="nl-NL" sz="1200" dirty="0" err="1" smtClean="0">
                <a:solidFill>
                  <a:srgbClr val="10253F"/>
                </a:solidFill>
                <a:latin typeface="Avenir Book"/>
                <a:cs typeface="Avenir Book"/>
              </a:rPr>
              <a:t>Kingdom</a:t>
            </a:r>
            <a:r>
              <a:rPr lang="nl-NL" sz="1200" dirty="0" smtClean="0">
                <a:solidFill>
                  <a:srgbClr val="10253F"/>
                </a:solidFill>
                <a:latin typeface="Avenir Book"/>
                <a:cs typeface="Avenir Book"/>
              </a:rPr>
              <a:t> (</a:t>
            </a:r>
            <a:r>
              <a:rPr lang="nl-NL" sz="1200" dirty="0">
                <a:solidFill>
                  <a:srgbClr val="10253F"/>
                </a:solidFill>
                <a:latin typeface="Avenir Book"/>
                <a:cs typeface="Avenir Book"/>
              </a:rPr>
              <a:t>Application no. 43514/15)</a:t>
            </a:r>
          </a:p>
          <a:p>
            <a:pPr marL="355600" indent="0">
              <a:spcBef>
                <a:spcPts val="600"/>
              </a:spcBef>
              <a:spcAft>
                <a:spcPts val="600"/>
              </a:spcAft>
              <a:buNone/>
            </a:pPr>
            <a:r>
              <a:rPr lang="nl-NL" sz="1200" dirty="0" err="1" smtClean="0">
                <a:solidFill>
                  <a:srgbClr val="10253F"/>
                </a:solidFill>
                <a:latin typeface="Avenir Book"/>
                <a:cs typeface="Avenir Book"/>
              </a:rPr>
              <a:t>Concurring</a:t>
            </a:r>
            <a:r>
              <a:rPr lang="nl-NL" sz="1200" dirty="0" smtClean="0">
                <a:solidFill>
                  <a:srgbClr val="10253F"/>
                </a:solidFill>
                <a:latin typeface="Avenir Book"/>
                <a:cs typeface="Avenir Book"/>
              </a:rPr>
              <a:t> opinion Judge </a:t>
            </a:r>
            <a:r>
              <a:rPr lang="nl-NL" sz="1200" dirty="0" err="1" smtClean="0">
                <a:solidFill>
                  <a:srgbClr val="10253F"/>
                </a:solidFill>
                <a:latin typeface="Avenir Book"/>
                <a:cs typeface="Avenir Book"/>
              </a:rPr>
              <a:t>Koskelo</a:t>
            </a:r>
            <a:r>
              <a:rPr lang="nl-NL" sz="1200" dirty="0" smtClean="0">
                <a:solidFill>
                  <a:srgbClr val="10253F"/>
                </a:solidFill>
                <a:latin typeface="Avenir Book"/>
                <a:cs typeface="Avenir Book"/>
              </a:rPr>
              <a:t>, par. 6.</a:t>
            </a:r>
          </a:p>
          <a:p>
            <a:pPr marL="355600" indent="0">
              <a:spcBef>
                <a:spcPts val="600"/>
              </a:spcBef>
              <a:spcAft>
                <a:spcPts val="600"/>
              </a:spcAft>
              <a:buNone/>
            </a:pPr>
            <a:endParaRPr lang="nl-NL" sz="1200" dirty="0" smtClean="0">
              <a:latin typeface="Avenir Book"/>
              <a:cs typeface="Avenir Book"/>
            </a:endParaRPr>
          </a:p>
          <a:p>
            <a:pPr marL="355600" indent="0">
              <a:spcBef>
                <a:spcPts val="600"/>
              </a:spcBef>
              <a:spcAft>
                <a:spcPts val="600"/>
              </a:spcAft>
              <a:buNone/>
            </a:pPr>
            <a:endParaRPr lang="nl-NL" sz="1900" dirty="0">
              <a:solidFill>
                <a:srgbClr val="000000"/>
              </a:solidFill>
              <a:latin typeface="Avenir Book"/>
              <a:cs typeface="Avenir Book"/>
            </a:endParaRPr>
          </a:p>
          <a:p>
            <a:pPr marL="355600" indent="0">
              <a:spcBef>
                <a:spcPts val="600"/>
              </a:spcBef>
              <a:spcAft>
                <a:spcPts val="600"/>
              </a:spcAft>
              <a:buNone/>
            </a:pPr>
            <a:endParaRPr lang="is-IS" sz="1900" dirty="0">
              <a:solidFill>
                <a:srgbClr val="000000"/>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1079500" indent="-355600">
              <a:buFontTx/>
              <a:buChar char="-"/>
            </a:pPr>
            <a:endParaRPr lang="nl-NL" sz="1800" dirty="0" smtClean="0">
              <a:solidFill>
                <a:srgbClr val="17375E"/>
              </a:solidFill>
              <a:latin typeface="Avenir Book"/>
              <a:cs typeface="Avenir Book"/>
            </a:endParaRPr>
          </a:p>
        </p:txBody>
      </p:sp>
      <p:pic>
        <p:nvPicPr>
          <p:cNvPr id="6" name="Afbeelding 5" descr="Logo-Ek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spTree>
    <p:extLst>
      <p:ext uri="{BB962C8B-B14F-4D97-AF65-F5344CB8AC3E}">
        <p14:creationId xmlns:p14="http://schemas.microsoft.com/office/powerpoint/2010/main" val="13317044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328520"/>
            <a:ext cx="8229600" cy="665380"/>
          </a:xfrm>
        </p:spPr>
        <p:txBody>
          <a:bodyPr>
            <a:normAutofit/>
          </a:bodyPr>
          <a:lstStyle/>
          <a:p>
            <a:r>
              <a:rPr lang="nl-NL" sz="3200" dirty="0" err="1" smtClean="0">
                <a:solidFill>
                  <a:srgbClr val="17375E"/>
                </a:solidFill>
                <a:latin typeface="Avenir Book"/>
                <a:cs typeface="Avenir Book"/>
              </a:rPr>
              <a:t>Purpose</a:t>
            </a:r>
            <a:r>
              <a:rPr lang="nl-NL" sz="3200" dirty="0" smtClean="0">
                <a:solidFill>
                  <a:srgbClr val="17375E"/>
                </a:solidFill>
                <a:latin typeface="Avenir Book"/>
                <a:cs typeface="Avenir Book"/>
              </a:rPr>
              <a:t> </a:t>
            </a:r>
            <a:r>
              <a:rPr lang="nl-NL" sz="3200" dirty="0" err="1" smtClean="0">
                <a:solidFill>
                  <a:srgbClr val="17375E"/>
                </a:solidFill>
                <a:latin typeface="Avenir Book"/>
                <a:cs typeface="Avenir Book"/>
              </a:rPr>
              <a:t>limitation</a:t>
            </a:r>
            <a:endParaRPr lang="nl-NL" sz="3200" dirty="0">
              <a:solidFill>
                <a:srgbClr val="17375E"/>
              </a:solidFill>
              <a:latin typeface="Avenir Book"/>
              <a:cs typeface="Avenir Book"/>
            </a:endParaRPr>
          </a:p>
        </p:txBody>
      </p:sp>
      <p:sp>
        <p:nvSpPr>
          <p:cNvPr id="5" name="Tijdelijke aanduiding voor inhoud 4"/>
          <p:cNvSpPr>
            <a:spLocks noGrp="1"/>
          </p:cNvSpPr>
          <p:nvPr>
            <p:ph idx="1"/>
          </p:nvPr>
        </p:nvSpPr>
        <p:spPr>
          <a:xfrm>
            <a:off x="457200" y="2286000"/>
            <a:ext cx="8229600" cy="4170363"/>
          </a:xfrm>
        </p:spPr>
        <p:txBody>
          <a:bodyPr>
            <a:normAutofit/>
          </a:bodyPr>
          <a:lstStyle/>
          <a:p>
            <a:pPr marL="723900" indent="-368300">
              <a:spcBef>
                <a:spcPts val="600"/>
              </a:spcBef>
              <a:spcAft>
                <a:spcPts val="600"/>
              </a:spcAft>
              <a:buFontTx/>
              <a:buChar char="-"/>
            </a:pPr>
            <a:r>
              <a:rPr lang="nl-NL" sz="1800" u="sng" dirty="0" err="1" smtClean="0">
                <a:solidFill>
                  <a:srgbClr val="17375E"/>
                </a:solidFill>
                <a:latin typeface="Avenir Book"/>
                <a:cs typeface="Avenir Book"/>
              </a:rPr>
              <a:t>Purpose</a:t>
            </a:r>
            <a:r>
              <a:rPr lang="nl-NL" sz="1800" u="sng" dirty="0" smtClean="0">
                <a:solidFill>
                  <a:srgbClr val="17375E"/>
                </a:solidFill>
                <a:latin typeface="Avenir Book"/>
                <a:cs typeface="Avenir Book"/>
              </a:rPr>
              <a:t> </a:t>
            </a:r>
            <a:r>
              <a:rPr lang="nl-NL" sz="1800" u="sng" dirty="0" err="1">
                <a:solidFill>
                  <a:srgbClr val="17375E"/>
                </a:solidFill>
                <a:latin typeface="Avenir Book"/>
                <a:cs typeface="Avenir Book"/>
              </a:rPr>
              <a:t>specification</a:t>
            </a:r>
            <a:r>
              <a:rPr lang="nl-NL" sz="1800" dirty="0">
                <a:solidFill>
                  <a:srgbClr val="17375E"/>
                </a:solidFill>
                <a:latin typeface="Avenir Book"/>
                <a:cs typeface="Avenir Book"/>
              </a:rPr>
              <a:t>: </a:t>
            </a:r>
            <a:r>
              <a:rPr lang="nl-NL" sz="1800" dirty="0" smtClean="0">
                <a:solidFill>
                  <a:srgbClr val="17375E"/>
                </a:solidFill>
                <a:latin typeface="Avenir Book"/>
                <a:cs typeface="Avenir Book"/>
              </a:rPr>
              <a:t>art. 64 SyRI </a:t>
            </a:r>
            <a:r>
              <a:rPr lang="nl-NL" sz="1800" dirty="0">
                <a:solidFill>
                  <a:srgbClr val="17375E"/>
                </a:solidFill>
                <a:latin typeface="Avenir Book"/>
                <a:cs typeface="Avenir Book"/>
              </a:rPr>
              <a:t>Act is </a:t>
            </a:r>
            <a:r>
              <a:rPr lang="nl-NL" sz="1800" u="sng" dirty="0" err="1">
                <a:solidFill>
                  <a:srgbClr val="17375E"/>
                </a:solidFill>
                <a:latin typeface="Avenir Book"/>
                <a:cs typeface="Avenir Book"/>
              </a:rPr>
              <a:t>too</a:t>
            </a:r>
            <a:r>
              <a:rPr lang="nl-NL" sz="1800" u="sng" dirty="0">
                <a:solidFill>
                  <a:srgbClr val="17375E"/>
                </a:solidFill>
                <a:latin typeface="Avenir Book"/>
                <a:cs typeface="Avenir Book"/>
              </a:rPr>
              <a:t> </a:t>
            </a:r>
            <a:r>
              <a:rPr lang="nl-NL" sz="1800" u="sng" dirty="0" err="1">
                <a:solidFill>
                  <a:srgbClr val="17375E"/>
                </a:solidFill>
                <a:latin typeface="Avenir Book"/>
                <a:cs typeface="Avenir Book"/>
              </a:rPr>
              <a:t>broad</a:t>
            </a:r>
            <a:r>
              <a:rPr lang="nl-NL" sz="1800" u="sng" dirty="0">
                <a:solidFill>
                  <a:srgbClr val="17375E"/>
                </a:solidFill>
                <a:latin typeface="Avenir Book"/>
                <a:cs typeface="Avenir Book"/>
              </a:rPr>
              <a:t> </a:t>
            </a:r>
            <a:r>
              <a:rPr lang="nl-NL" sz="1800" u="sng" dirty="0" err="1">
                <a:solidFill>
                  <a:srgbClr val="17375E"/>
                </a:solidFill>
                <a:latin typeface="Avenir Book"/>
                <a:cs typeface="Avenir Book"/>
              </a:rPr>
              <a:t>and</a:t>
            </a:r>
            <a:r>
              <a:rPr lang="nl-NL" sz="1800" u="sng" dirty="0">
                <a:solidFill>
                  <a:srgbClr val="17375E"/>
                </a:solidFill>
                <a:latin typeface="Avenir Book"/>
                <a:cs typeface="Avenir Book"/>
              </a:rPr>
              <a:t> </a:t>
            </a:r>
            <a:r>
              <a:rPr lang="nl-NL" sz="1800" u="sng" dirty="0" err="1">
                <a:solidFill>
                  <a:srgbClr val="17375E"/>
                </a:solidFill>
                <a:latin typeface="Avenir Book"/>
                <a:cs typeface="Avenir Book"/>
              </a:rPr>
              <a:t>too</a:t>
            </a:r>
            <a:r>
              <a:rPr lang="nl-NL" sz="1800" u="sng" dirty="0">
                <a:solidFill>
                  <a:srgbClr val="17375E"/>
                </a:solidFill>
                <a:latin typeface="Avenir Book"/>
                <a:cs typeface="Avenir Book"/>
              </a:rPr>
              <a:t> </a:t>
            </a:r>
            <a:r>
              <a:rPr lang="nl-NL" sz="1800" u="sng" dirty="0" smtClean="0">
                <a:solidFill>
                  <a:srgbClr val="17375E"/>
                </a:solidFill>
                <a:latin typeface="Avenir Book"/>
                <a:cs typeface="Avenir Book"/>
              </a:rPr>
              <a:t>vague</a:t>
            </a:r>
          </a:p>
          <a:p>
            <a:pPr marL="723900" indent="-368300">
              <a:spcBef>
                <a:spcPts val="600"/>
              </a:spcBef>
              <a:spcAft>
                <a:spcPts val="600"/>
              </a:spcAft>
              <a:buFontTx/>
              <a:buChar char="-"/>
            </a:pPr>
            <a:endParaRPr lang="nl-NL" sz="1800" u="sng" dirty="0">
              <a:solidFill>
                <a:srgbClr val="17375E"/>
              </a:solidFill>
              <a:latin typeface="Avenir Book"/>
              <a:cs typeface="Avenir Book"/>
            </a:endParaRPr>
          </a:p>
          <a:p>
            <a:pPr marL="723900" indent="-368300">
              <a:spcBef>
                <a:spcPts val="600"/>
              </a:spcBef>
              <a:spcAft>
                <a:spcPts val="600"/>
              </a:spcAft>
              <a:buFontTx/>
              <a:buChar char="-"/>
            </a:pPr>
            <a:r>
              <a:rPr lang="nl-NL" sz="1800" u="sng" dirty="0" smtClean="0">
                <a:solidFill>
                  <a:srgbClr val="17375E"/>
                </a:solidFill>
                <a:latin typeface="Avenir Book"/>
                <a:cs typeface="Avenir Book"/>
              </a:rPr>
              <a:t>Compatible </a:t>
            </a:r>
            <a:r>
              <a:rPr lang="nl-NL" sz="1800" u="sng" dirty="0" err="1" smtClean="0">
                <a:solidFill>
                  <a:srgbClr val="17375E"/>
                </a:solidFill>
                <a:latin typeface="Avenir Book"/>
                <a:cs typeface="Avenir Book"/>
              </a:rPr>
              <a:t>use</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purpose</a:t>
            </a:r>
            <a:r>
              <a:rPr lang="nl-NL" sz="1800" dirty="0" smtClean="0">
                <a:solidFill>
                  <a:srgbClr val="17375E"/>
                </a:solidFill>
                <a:latin typeface="Avenir Book"/>
                <a:cs typeface="Avenir Book"/>
              </a:rPr>
              <a:t> data </a:t>
            </a:r>
            <a:r>
              <a:rPr lang="nl-NL" sz="1800" dirty="0">
                <a:solidFill>
                  <a:srgbClr val="17375E"/>
                </a:solidFill>
                <a:latin typeface="Avenir Book"/>
                <a:cs typeface="Avenir Book"/>
              </a:rPr>
              <a:t>processing SyRI is </a:t>
            </a:r>
            <a:r>
              <a:rPr lang="nl-NL" sz="1800" u="sng" dirty="0" err="1">
                <a:solidFill>
                  <a:srgbClr val="17375E"/>
                </a:solidFill>
                <a:latin typeface="Avenir Book"/>
                <a:cs typeface="Avenir Book"/>
              </a:rPr>
              <a:t>not</a:t>
            </a:r>
            <a:r>
              <a:rPr lang="nl-NL" sz="1800" u="sng" dirty="0">
                <a:solidFill>
                  <a:srgbClr val="17375E"/>
                </a:solidFill>
                <a:latin typeface="Avenir Book"/>
                <a:cs typeface="Avenir Book"/>
              </a:rPr>
              <a:t> compatible </a:t>
            </a:r>
            <a:r>
              <a:rPr lang="nl-NL" sz="1800" dirty="0" err="1">
                <a:solidFill>
                  <a:srgbClr val="17375E"/>
                </a:solidFill>
                <a:latin typeface="Avenir Book"/>
                <a:cs typeface="Avenir Book"/>
              </a:rPr>
              <a:t>with</a:t>
            </a:r>
            <a:r>
              <a:rPr lang="nl-NL" sz="1800" dirty="0">
                <a:solidFill>
                  <a:srgbClr val="17375E"/>
                </a:solidFill>
                <a:latin typeface="Avenir Book"/>
                <a:cs typeface="Avenir Book"/>
              </a:rPr>
              <a:t> </a:t>
            </a:r>
            <a:r>
              <a:rPr lang="nl-NL" sz="1800" dirty="0" err="1">
                <a:solidFill>
                  <a:srgbClr val="17375E"/>
                </a:solidFill>
                <a:latin typeface="Avenir Book"/>
                <a:cs typeface="Avenir Book"/>
              </a:rPr>
              <a:t>original</a:t>
            </a:r>
            <a:r>
              <a:rPr lang="nl-NL" sz="1800" dirty="0">
                <a:solidFill>
                  <a:srgbClr val="17375E"/>
                </a:solidFill>
                <a:latin typeface="Avenir Book"/>
                <a:cs typeface="Avenir Book"/>
              </a:rPr>
              <a:t> </a:t>
            </a:r>
            <a:r>
              <a:rPr lang="nl-NL" sz="1800" dirty="0" err="1">
                <a:solidFill>
                  <a:srgbClr val="17375E"/>
                </a:solidFill>
                <a:latin typeface="Avenir Book"/>
                <a:cs typeface="Avenir Book"/>
              </a:rPr>
              <a:t>purposes</a:t>
            </a:r>
            <a:r>
              <a:rPr lang="nl-NL" sz="1800" dirty="0">
                <a:solidFill>
                  <a:srgbClr val="17375E"/>
                </a:solidFill>
                <a:latin typeface="Avenir Book"/>
                <a:cs typeface="Avenir Book"/>
              </a:rPr>
              <a:t> </a:t>
            </a:r>
          </a:p>
          <a:p>
            <a:pPr marL="355600" indent="0">
              <a:spcBef>
                <a:spcPts val="600"/>
              </a:spcBef>
              <a:spcAft>
                <a:spcPts val="600"/>
              </a:spcAft>
              <a:buNone/>
            </a:pPr>
            <a:endParaRPr lang="is-IS" sz="1800" dirty="0" smtClean="0">
              <a:solidFill>
                <a:srgbClr val="17375E"/>
              </a:solidFill>
              <a:latin typeface="Avenir Book"/>
              <a:cs typeface="Avenir Book"/>
            </a:endParaRPr>
          </a:p>
          <a:p>
            <a:pPr marL="355600" indent="0">
              <a:spcBef>
                <a:spcPts val="600"/>
              </a:spcBef>
              <a:spcAft>
                <a:spcPts val="600"/>
              </a:spcAft>
              <a:buNone/>
            </a:pPr>
            <a:r>
              <a:rPr lang="is-IS" sz="1200" dirty="0">
                <a:solidFill>
                  <a:srgbClr val="10253F"/>
                </a:solidFill>
                <a:latin typeface="Avenir Book"/>
                <a:cs typeface="Avenir Book"/>
              </a:rPr>
              <a:t>Article 29 Data Processing Working Party: </a:t>
            </a:r>
            <a:r>
              <a:rPr lang="nl-NL" sz="1200" dirty="0">
                <a:solidFill>
                  <a:srgbClr val="10253F"/>
                </a:solidFill>
                <a:latin typeface="Avenir Book"/>
                <a:cs typeface="Avenir Book"/>
              </a:rPr>
              <a:t>Opinion 03/2013 on </a:t>
            </a:r>
            <a:r>
              <a:rPr lang="nl-NL" sz="1200" dirty="0" err="1">
                <a:solidFill>
                  <a:srgbClr val="10253F"/>
                </a:solidFill>
                <a:latin typeface="Avenir Book"/>
                <a:cs typeface="Avenir Book"/>
              </a:rPr>
              <a:t>purpose</a:t>
            </a:r>
            <a:r>
              <a:rPr lang="nl-NL" sz="1200" dirty="0">
                <a:solidFill>
                  <a:srgbClr val="10253F"/>
                </a:solidFill>
                <a:latin typeface="Avenir Book"/>
                <a:cs typeface="Avenir Book"/>
              </a:rPr>
              <a:t> </a:t>
            </a:r>
            <a:r>
              <a:rPr lang="nl-NL" sz="1200" dirty="0" err="1">
                <a:solidFill>
                  <a:srgbClr val="10253F"/>
                </a:solidFill>
                <a:latin typeface="Avenir Book"/>
                <a:cs typeface="Avenir Book"/>
              </a:rPr>
              <a:t>limitation</a:t>
            </a:r>
            <a:r>
              <a:rPr lang="nl-NL" sz="1200" dirty="0">
                <a:solidFill>
                  <a:srgbClr val="10253F"/>
                </a:solidFill>
                <a:latin typeface="Avenir Book"/>
                <a:cs typeface="Avenir Book"/>
              </a:rPr>
              <a:t>, p. 4</a:t>
            </a:r>
            <a:r>
              <a:rPr lang="nl-NL" sz="1200" dirty="0" smtClean="0">
                <a:solidFill>
                  <a:srgbClr val="10253F"/>
                </a:solidFill>
                <a:latin typeface="Avenir Book"/>
                <a:cs typeface="Avenir Book"/>
              </a:rPr>
              <a:t>.</a:t>
            </a:r>
          </a:p>
          <a:p>
            <a:pPr marL="355600" indent="0">
              <a:spcBef>
                <a:spcPts val="600"/>
              </a:spcBef>
              <a:spcAft>
                <a:spcPts val="600"/>
              </a:spcAft>
              <a:buNone/>
            </a:pPr>
            <a:r>
              <a:rPr lang="nl-NL" sz="1200" u="sng" dirty="0" smtClean="0">
                <a:solidFill>
                  <a:schemeClr val="tx2">
                    <a:lumMod val="50000"/>
                  </a:schemeClr>
                </a:solidFill>
                <a:latin typeface="Avenir Book"/>
                <a:cs typeface="Avenir Book"/>
              </a:rPr>
              <a:t>Fair Information </a:t>
            </a:r>
            <a:r>
              <a:rPr lang="nl-NL" sz="1200" u="sng" dirty="0" err="1" smtClean="0">
                <a:solidFill>
                  <a:schemeClr val="tx2">
                    <a:lumMod val="50000"/>
                  </a:schemeClr>
                </a:solidFill>
                <a:latin typeface="Avenir Book"/>
                <a:cs typeface="Avenir Book"/>
              </a:rPr>
              <a:t>Practice</a:t>
            </a:r>
            <a:r>
              <a:rPr lang="nl-NL" sz="1200" u="sng" dirty="0" smtClean="0">
                <a:solidFill>
                  <a:schemeClr val="tx2">
                    <a:lumMod val="50000"/>
                  </a:schemeClr>
                </a:solidFill>
                <a:latin typeface="Avenir Book"/>
                <a:cs typeface="Avenir Book"/>
              </a:rPr>
              <a:t> </a:t>
            </a:r>
            <a:r>
              <a:rPr lang="nl-NL" sz="1200" u="sng" dirty="0" err="1" smtClean="0">
                <a:solidFill>
                  <a:schemeClr val="tx2">
                    <a:lumMod val="50000"/>
                  </a:schemeClr>
                </a:solidFill>
                <a:latin typeface="Avenir Book"/>
                <a:cs typeface="Avenir Book"/>
              </a:rPr>
              <a:t>Principles</a:t>
            </a:r>
            <a:r>
              <a:rPr lang="nl-NL" sz="1200" u="sng" dirty="0" smtClean="0">
                <a:solidFill>
                  <a:schemeClr val="tx2">
                    <a:lumMod val="50000"/>
                  </a:schemeClr>
                </a:solidFill>
                <a:latin typeface="Avenir Book"/>
                <a:cs typeface="Avenir Book"/>
              </a:rPr>
              <a:t> (FIPP) / OECD </a:t>
            </a:r>
            <a:r>
              <a:rPr lang="nl-NL" sz="1200" u="sng" dirty="0" err="1">
                <a:solidFill>
                  <a:schemeClr val="tx2">
                    <a:lumMod val="50000"/>
                  </a:schemeClr>
                </a:solidFill>
                <a:latin typeface="Avenir Book"/>
                <a:cs typeface="Avenir Book"/>
              </a:rPr>
              <a:t>Guidelines</a:t>
            </a:r>
            <a:r>
              <a:rPr lang="nl-NL" sz="1200" u="sng" dirty="0">
                <a:solidFill>
                  <a:schemeClr val="tx2">
                    <a:lumMod val="50000"/>
                  </a:schemeClr>
                </a:solidFill>
                <a:latin typeface="Avenir Book"/>
                <a:cs typeface="Avenir Book"/>
              </a:rPr>
              <a:t> on the </a:t>
            </a:r>
            <a:r>
              <a:rPr lang="nl-NL" sz="1200" u="sng" dirty="0" err="1">
                <a:solidFill>
                  <a:schemeClr val="tx2">
                    <a:lumMod val="50000"/>
                  </a:schemeClr>
                </a:solidFill>
                <a:latin typeface="Avenir Book"/>
                <a:cs typeface="Avenir Book"/>
              </a:rPr>
              <a:t>Protection</a:t>
            </a:r>
            <a:r>
              <a:rPr lang="nl-NL" sz="1200" u="sng" dirty="0">
                <a:solidFill>
                  <a:schemeClr val="tx2">
                    <a:lumMod val="50000"/>
                  </a:schemeClr>
                </a:solidFill>
                <a:latin typeface="Avenir Book"/>
                <a:cs typeface="Avenir Book"/>
              </a:rPr>
              <a:t> of </a:t>
            </a:r>
            <a:r>
              <a:rPr lang="nl-NL" sz="1200" u="sng" dirty="0" smtClean="0">
                <a:solidFill>
                  <a:schemeClr val="tx2">
                    <a:lumMod val="50000"/>
                  </a:schemeClr>
                </a:solidFill>
                <a:latin typeface="Avenir Book"/>
                <a:cs typeface="Avenir Book"/>
              </a:rPr>
              <a:t>Privacy (</a:t>
            </a:r>
            <a:r>
              <a:rPr lang="nl-NL" sz="1200" u="sng" dirty="0" err="1" smtClean="0">
                <a:solidFill>
                  <a:schemeClr val="tx2">
                    <a:lumMod val="50000"/>
                  </a:schemeClr>
                </a:solidFill>
                <a:latin typeface="Avenir Book"/>
                <a:cs typeface="Avenir Book"/>
              </a:rPr>
              <a:t>updated</a:t>
            </a:r>
            <a:r>
              <a:rPr lang="nl-NL" sz="1200" u="sng" dirty="0" smtClean="0">
                <a:solidFill>
                  <a:schemeClr val="tx2">
                    <a:lumMod val="50000"/>
                  </a:schemeClr>
                </a:solidFill>
                <a:latin typeface="Avenir Book"/>
                <a:cs typeface="Avenir Book"/>
              </a:rPr>
              <a:t> 2013)</a:t>
            </a:r>
            <a:endParaRPr lang="is-IS" sz="1200" u="sng" dirty="0">
              <a:solidFill>
                <a:schemeClr val="tx2">
                  <a:lumMod val="50000"/>
                </a:schemeClr>
              </a:solidFill>
              <a:latin typeface="Avenir Book"/>
              <a:cs typeface="Avenir Book"/>
            </a:endParaRPr>
          </a:p>
          <a:p>
            <a:pPr marL="355600" indent="0">
              <a:spcBef>
                <a:spcPts val="600"/>
              </a:spcBef>
              <a:spcAft>
                <a:spcPts val="600"/>
              </a:spcAft>
              <a:buNone/>
            </a:pPr>
            <a:r>
              <a:rPr lang="nl-NL" sz="1200" dirty="0" err="1" smtClean="0">
                <a:solidFill>
                  <a:srgbClr val="10253F"/>
                </a:solidFill>
                <a:latin typeface="Avenir Book"/>
                <a:cs typeface="Avenir Book"/>
              </a:rPr>
              <a:t>Subpoena</a:t>
            </a:r>
            <a:r>
              <a:rPr lang="nl-NL" sz="1200" dirty="0" smtClean="0">
                <a:solidFill>
                  <a:srgbClr val="10253F"/>
                </a:solidFill>
                <a:latin typeface="Avenir Book"/>
                <a:cs typeface="Avenir Book"/>
              </a:rPr>
              <a:t> § 4.23 </a:t>
            </a:r>
            <a:r>
              <a:rPr lang="mr-IN" sz="1200" dirty="0" smtClean="0">
                <a:solidFill>
                  <a:srgbClr val="10253F"/>
                </a:solidFill>
                <a:latin typeface="Avenir Book"/>
                <a:cs typeface="Avenir Book"/>
              </a:rPr>
              <a:t>–</a:t>
            </a:r>
            <a:r>
              <a:rPr lang="nl-NL" sz="1200" dirty="0" smtClean="0">
                <a:solidFill>
                  <a:srgbClr val="10253F"/>
                </a:solidFill>
                <a:latin typeface="Avenir Book"/>
                <a:cs typeface="Avenir Book"/>
              </a:rPr>
              <a:t> 4.25 / § 5.6  - 5.17</a:t>
            </a:r>
            <a:endParaRPr lang="nl-NL" sz="1200" dirty="0">
              <a:solidFill>
                <a:srgbClr val="10253F"/>
              </a:solidFill>
              <a:latin typeface="Avenir Book"/>
              <a:cs typeface="Avenir Book"/>
            </a:endParaRPr>
          </a:p>
          <a:p>
            <a:pPr marL="723900" indent="-368300">
              <a:spcBef>
                <a:spcPts val="600"/>
              </a:spcBef>
              <a:spcAft>
                <a:spcPts val="600"/>
              </a:spcAft>
            </a:pPr>
            <a:endParaRPr lang="is-IS" dirty="0">
              <a:solidFill>
                <a:srgbClr val="000000"/>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1079500" indent="-355600">
              <a:buFontTx/>
              <a:buChar char="-"/>
            </a:pPr>
            <a:endParaRPr lang="nl-NL" sz="1800" dirty="0" smtClean="0">
              <a:solidFill>
                <a:srgbClr val="17375E"/>
              </a:solidFill>
              <a:latin typeface="Avenir Book"/>
              <a:cs typeface="Avenir Book"/>
            </a:endParaRPr>
          </a:p>
        </p:txBody>
      </p:sp>
      <p:pic>
        <p:nvPicPr>
          <p:cNvPr id="6" name="Afbeelding 5" descr="Logo-Ek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spTree>
    <p:extLst>
      <p:ext uri="{BB962C8B-B14F-4D97-AF65-F5344CB8AC3E}">
        <p14:creationId xmlns:p14="http://schemas.microsoft.com/office/powerpoint/2010/main" val="23002701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33438"/>
            <a:ext cx="8229600" cy="1143000"/>
          </a:xfrm>
        </p:spPr>
        <p:txBody>
          <a:bodyPr>
            <a:normAutofit/>
          </a:bodyPr>
          <a:lstStyle/>
          <a:p>
            <a:r>
              <a:rPr lang="nl-NL" sz="3200" dirty="0" err="1" smtClean="0">
                <a:solidFill>
                  <a:srgbClr val="10253F"/>
                </a:solidFill>
                <a:latin typeface="Avenir Book"/>
                <a:cs typeface="Avenir Book"/>
              </a:rPr>
              <a:t>Profiling</a:t>
            </a:r>
            <a:endParaRPr lang="nl-NL" sz="3200" dirty="0">
              <a:solidFill>
                <a:srgbClr val="10253F"/>
              </a:solidFill>
              <a:latin typeface="Avenir Book"/>
              <a:cs typeface="Avenir Book"/>
            </a:endParaRPr>
          </a:p>
        </p:txBody>
      </p:sp>
      <p:sp>
        <p:nvSpPr>
          <p:cNvPr id="3" name="Tijdelijke aanduiding voor inhoud 2"/>
          <p:cNvSpPr>
            <a:spLocks noGrp="1"/>
          </p:cNvSpPr>
          <p:nvPr>
            <p:ph sz="half" idx="1"/>
          </p:nvPr>
        </p:nvSpPr>
        <p:spPr>
          <a:xfrm>
            <a:off x="457200" y="1841500"/>
            <a:ext cx="4038600" cy="4525963"/>
          </a:xfrm>
        </p:spPr>
        <p:txBody>
          <a:bodyPr>
            <a:normAutofit/>
          </a:bodyPr>
          <a:lstStyle/>
          <a:p>
            <a:pPr marL="355600" indent="0" algn="ctr">
              <a:buNone/>
            </a:pPr>
            <a:r>
              <a:rPr lang="nl-NL" sz="1800" dirty="0">
                <a:solidFill>
                  <a:srgbClr val="17375E"/>
                </a:solidFill>
                <a:latin typeface="Avenir Book"/>
                <a:cs typeface="Avenir Book"/>
              </a:rPr>
              <a:t>“</a:t>
            </a:r>
            <a:r>
              <a:rPr lang="nl-NL" sz="1800" dirty="0" err="1">
                <a:solidFill>
                  <a:srgbClr val="17375E"/>
                </a:solidFill>
                <a:latin typeface="Avenir Book"/>
                <a:cs typeface="Avenir Book"/>
              </a:rPr>
              <a:t>any</a:t>
            </a:r>
            <a:r>
              <a:rPr lang="nl-NL" sz="1800" dirty="0">
                <a:solidFill>
                  <a:srgbClr val="17375E"/>
                </a:solidFill>
                <a:latin typeface="Avenir Book"/>
                <a:cs typeface="Avenir Book"/>
              </a:rPr>
              <a:t> form of </a:t>
            </a:r>
            <a:r>
              <a:rPr lang="nl-NL" sz="1800" dirty="0" err="1">
                <a:solidFill>
                  <a:srgbClr val="17375E"/>
                </a:solidFill>
                <a:latin typeface="Avenir Book"/>
                <a:cs typeface="Avenir Book"/>
              </a:rPr>
              <a:t>automated</a:t>
            </a:r>
            <a:r>
              <a:rPr lang="nl-NL" sz="1800" dirty="0">
                <a:solidFill>
                  <a:srgbClr val="17375E"/>
                </a:solidFill>
                <a:latin typeface="Avenir Book"/>
                <a:cs typeface="Avenir Book"/>
              </a:rPr>
              <a:t> processing of personal data [</a:t>
            </a:r>
            <a:r>
              <a:rPr lang="mr-IN" sz="1800" dirty="0">
                <a:solidFill>
                  <a:srgbClr val="17375E"/>
                </a:solidFill>
                <a:latin typeface="Avenir Book"/>
                <a:cs typeface="Avenir Book"/>
              </a:rPr>
              <a:t>…</a:t>
            </a:r>
            <a:r>
              <a:rPr lang="nl-NL" sz="1800" dirty="0">
                <a:solidFill>
                  <a:srgbClr val="17375E"/>
                </a:solidFill>
                <a:latin typeface="Avenir Book"/>
                <a:cs typeface="Avenir Book"/>
              </a:rPr>
              <a:t>] </a:t>
            </a:r>
            <a:r>
              <a:rPr lang="nl-NL" sz="1800" dirty="0" err="1">
                <a:solidFill>
                  <a:srgbClr val="17375E"/>
                </a:solidFill>
                <a:latin typeface="Avenir Book"/>
                <a:cs typeface="Avenir Book"/>
              </a:rPr>
              <a:t>to</a:t>
            </a:r>
            <a:r>
              <a:rPr lang="nl-NL" sz="1800" dirty="0">
                <a:solidFill>
                  <a:srgbClr val="17375E"/>
                </a:solidFill>
                <a:latin typeface="Avenir Book"/>
                <a:cs typeface="Avenir Book"/>
              </a:rPr>
              <a:t> </a:t>
            </a:r>
            <a:r>
              <a:rPr lang="nl-NL" sz="1800" u="sng" dirty="0" err="1">
                <a:solidFill>
                  <a:srgbClr val="17375E"/>
                </a:solidFill>
                <a:latin typeface="Avenir Book"/>
                <a:cs typeface="Avenir Book"/>
              </a:rPr>
              <a:t>evaluate</a:t>
            </a:r>
            <a:r>
              <a:rPr lang="nl-NL" sz="1800" dirty="0">
                <a:solidFill>
                  <a:srgbClr val="17375E"/>
                </a:solidFill>
                <a:latin typeface="Avenir Book"/>
                <a:cs typeface="Avenir Book"/>
              </a:rPr>
              <a:t> </a:t>
            </a:r>
            <a:r>
              <a:rPr lang="nl-NL" sz="1800" dirty="0" err="1">
                <a:solidFill>
                  <a:srgbClr val="17375E"/>
                </a:solidFill>
                <a:latin typeface="Avenir Book"/>
                <a:cs typeface="Avenir Book"/>
              </a:rPr>
              <a:t>certain</a:t>
            </a:r>
            <a:r>
              <a:rPr lang="nl-NL" sz="1800" dirty="0">
                <a:solidFill>
                  <a:srgbClr val="17375E"/>
                </a:solidFill>
                <a:latin typeface="Avenir Book"/>
                <a:cs typeface="Avenir Book"/>
              </a:rPr>
              <a:t> personal </a:t>
            </a:r>
            <a:r>
              <a:rPr lang="nl-NL" sz="1800" dirty="0" err="1">
                <a:solidFill>
                  <a:srgbClr val="17375E"/>
                </a:solidFill>
                <a:latin typeface="Avenir Book"/>
                <a:cs typeface="Avenir Book"/>
              </a:rPr>
              <a:t>aspects</a:t>
            </a:r>
            <a:r>
              <a:rPr lang="nl-NL" sz="1800" dirty="0">
                <a:solidFill>
                  <a:srgbClr val="17375E"/>
                </a:solidFill>
                <a:latin typeface="Avenir Book"/>
                <a:cs typeface="Avenir Book"/>
              </a:rPr>
              <a:t> </a:t>
            </a:r>
            <a:r>
              <a:rPr lang="nl-NL" sz="1800" dirty="0" err="1">
                <a:solidFill>
                  <a:srgbClr val="17375E"/>
                </a:solidFill>
                <a:latin typeface="Avenir Book"/>
                <a:cs typeface="Avenir Book"/>
              </a:rPr>
              <a:t>relating</a:t>
            </a:r>
            <a:r>
              <a:rPr lang="nl-NL" sz="1800" dirty="0">
                <a:solidFill>
                  <a:srgbClr val="17375E"/>
                </a:solidFill>
                <a:latin typeface="Avenir Book"/>
                <a:cs typeface="Avenir Book"/>
              </a:rPr>
              <a:t> </a:t>
            </a:r>
            <a:r>
              <a:rPr lang="nl-NL" sz="1800" dirty="0" err="1">
                <a:solidFill>
                  <a:srgbClr val="17375E"/>
                </a:solidFill>
                <a:latin typeface="Avenir Book"/>
                <a:cs typeface="Avenir Book"/>
              </a:rPr>
              <a:t>to</a:t>
            </a:r>
            <a:r>
              <a:rPr lang="nl-NL" sz="1800" dirty="0">
                <a:solidFill>
                  <a:srgbClr val="17375E"/>
                </a:solidFill>
                <a:latin typeface="Avenir Book"/>
                <a:cs typeface="Avenir Book"/>
              </a:rPr>
              <a:t> a </a:t>
            </a:r>
            <a:r>
              <a:rPr lang="nl-NL" sz="1800" dirty="0" err="1">
                <a:solidFill>
                  <a:srgbClr val="17375E"/>
                </a:solidFill>
                <a:latin typeface="Avenir Book"/>
                <a:cs typeface="Avenir Book"/>
              </a:rPr>
              <a:t>natural</a:t>
            </a:r>
            <a:r>
              <a:rPr lang="nl-NL" sz="1800" dirty="0">
                <a:solidFill>
                  <a:srgbClr val="17375E"/>
                </a:solidFill>
                <a:latin typeface="Avenir Book"/>
                <a:cs typeface="Avenir Book"/>
              </a:rPr>
              <a:t> person, in </a:t>
            </a:r>
            <a:r>
              <a:rPr lang="nl-NL" sz="1800" dirty="0" err="1">
                <a:solidFill>
                  <a:srgbClr val="17375E"/>
                </a:solidFill>
                <a:latin typeface="Avenir Book"/>
                <a:cs typeface="Avenir Book"/>
              </a:rPr>
              <a:t>particular</a:t>
            </a:r>
            <a:r>
              <a:rPr lang="nl-NL" sz="1800" dirty="0">
                <a:solidFill>
                  <a:srgbClr val="17375E"/>
                </a:solidFill>
                <a:latin typeface="Avenir Book"/>
                <a:cs typeface="Avenir Book"/>
              </a:rPr>
              <a:t> </a:t>
            </a:r>
            <a:r>
              <a:rPr lang="nl-NL" sz="1800" dirty="0" err="1">
                <a:solidFill>
                  <a:srgbClr val="17375E"/>
                </a:solidFill>
                <a:latin typeface="Avenir Book"/>
                <a:cs typeface="Avenir Book"/>
              </a:rPr>
              <a:t>to</a:t>
            </a:r>
            <a:r>
              <a:rPr lang="nl-NL" sz="1800" dirty="0">
                <a:solidFill>
                  <a:srgbClr val="17375E"/>
                </a:solidFill>
                <a:latin typeface="Avenir Book"/>
                <a:cs typeface="Avenir Book"/>
              </a:rPr>
              <a:t> </a:t>
            </a:r>
            <a:r>
              <a:rPr lang="nl-NL" sz="1800" u="sng" dirty="0">
                <a:solidFill>
                  <a:srgbClr val="17375E"/>
                </a:solidFill>
                <a:latin typeface="Avenir Book"/>
                <a:cs typeface="Avenir Book"/>
              </a:rPr>
              <a:t>analyse or </a:t>
            </a:r>
            <a:r>
              <a:rPr lang="nl-NL" sz="1800" u="sng" dirty="0" err="1">
                <a:solidFill>
                  <a:srgbClr val="17375E"/>
                </a:solidFill>
                <a:latin typeface="Avenir Book"/>
                <a:cs typeface="Avenir Book"/>
              </a:rPr>
              <a:t>predict</a:t>
            </a:r>
            <a:r>
              <a:rPr lang="nl-NL" sz="1800" dirty="0">
                <a:solidFill>
                  <a:srgbClr val="17375E"/>
                </a:solidFill>
                <a:latin typeface="Avenir Book"/>
                <a:cs typeface="Avenir Book"/>
              </a:rPr>
              <a:t> [</a:t>
            </a:r>
            <a:r>
              <a:rPr lang="mr-IN" sz="1800" dirty="0">
                <a:solidFill>
                  <a:srgbClr val="17375E"/>
                </a:solidFill>
                <a:latin typeface="Avenir Book"/>
                <a:cs typeface="Avenir Book"/>
              </a:rPr>
              <a:t>…</a:t>
            </a:r>
            <a:r>
              <a:rPr lang="nl-NL" sz="1800" dirty="0">
                <a:solidFill>
                  <a:srgbClr val="17375E"/>
                </a:solidFill>
                <a:latin typeface="Avenir Book"/>
                <a:cs typeface="Avenir Book"/>
              </a:rPr>
              <a:t>] performance at </a:t>
            </a:r>
            <a:r>
              <a:rPr lang="nl-NL" sz="1800" dirty="0" err="1">
                <a:solidFill>
                  <a:srgbClr val="17375E"/>
                </a:solidFill>
                <a:latin typeface="Avenir Book"/>
                <a:cs typeface="Avenir Book"/>
              </a:rPr>
              <a:t>work</a:t>
            </a:r>
            <a:r>
              <a:rPr lang="nl-NL" sz="1800" dirty="0">
                <a:solidFill>
                  <a:srgbClr val="17375E"/>
                </a:solidFill>
                <a:latin typeface="Avenir Book"/>
                <a:cs typeface="Avenir Book"/>
              </a:rPr>
              <a:t>, </a:t>
            </a:r>
            <a:r>
              <a:rPr lang="nl-NL" sz="1800" dirty="0" err="1">
                <a:solidFill>
                  <a:srgbClr val="17375E"/>
                </a:solidFill>
                <a:latin typeface="Avenir Book"/>
                <a:cs typeface="Avenir Book"/>
              </a:rPr>
              <a:t>economic</a:t>
            </a:r>
            <a:r>
              <a:rPr lang="nl-NL" sz="1800" dirty="0">
                <a:solidFill>
                  <a:srgbClr val="17375E"/>
                </a:solidFill>
                <a:latin typeface="Avenir Book"/>
                <a:cs typeface="Avenir Book"/>
              </a:rPr>
              <a:t> </a:t>
            </a:r>
            <a:r>
              <a:rPr lang="nl-NL" sz="1800" dirty="0" err="1">
                <a:solidFill>
                  <a:srgbClr val="17375E"/>
                </a:solidFill>
                <a:latin typeface="Avenir Book"/>
                <a:cs typeface="Avenir Book"/>
              </a:rPr>
              <a:t>situation</a:t>
            </a:r>
            <a:r>
              <a:rPr lang="nl-NL" sz="1800" dirty="0">
                <a:solidFill>
                  <a:srgbClr val="17375E"/>
                </a:solidFill>
                <a:latin typeface="Avenir Book"/>
                <a:cs typeface="Avenir Book"/>
              </a:rPr>
              <a:t>, health, personal </a:t>
            </a:r>
            <a:r>
              <a:rPr lang="nl-NL" sz="1800" dirty="0" err="1">
                <a:solidFill>
                  <a:srgbClr val="17375E"/>
                </a:solidFill>
                <a:latin typeface="Avenir Book"/>
                <a:cs typeface="Avenir Book"/>
              </a:rPr>
              <a:t>preferences</a:t>
            </a:r>
            <a:r>
              <a:rPr lang="nl-NL" sz="1800" dirty="0">
                <a:solidFill>
                  <a:srgbClr val="17375E"/>
                </a:solidFill>
                <a:latin typeface="Avenir Book"/>
                <a:cs typeface="Avenir Book"/>
              </a:rPr>
              <a:t>, </a:t>
            </a:r>
            <a:r>
              <a:rPr lang="nl-NL" sz="1800" dirty="0" err="1">
                <a:solidFill>
                  <a:srgbClr val="17375E"/>
                </a:solidFill>
                <a:latin typeface="Avenir Book"/>
                <a:cs typeface="Avenir Book"/>
              </a:rPr>
              <a:t>interests</a:t>
            </a:r>
            <a:r>
              <a:rPr lang="nl-NL" sz="1800" dirty="0">
                <a:solidFill>
                  <a:srgbClr val="17375E"/>
                </a:solidFill>
                <a:latin typeface="Avenir Book"/>
                <a:cs typeface="Avenir Book"/>
              </a:rPr>
              <a:t>, </a:t>
            </a:r>
            <a:r>
              <a:rPr lang="nl-NL" sz="1800" dirty="0" err="1">
                <a:solidFill>
                  <a:srgbClr val="17375E"/>
                </a:solidFill>
                <a:latin typeface="Avenir Book"/>
                <a:cs typeface="Avenir Book"/>
              </a:rPr>
              <a:t>reliability</a:t>
            </a:r>
            <a:r>
              <a:rPr lang="nl-NL" sz="1800" dirty="0">
                <a:solidFill>
                  <a:srgbClr val="17375E"/>
                </a:solidFill>
                <a:latin typeface="Avenir Book"/>
                <a:cs typeface="Avenir Book"/>
              </a:rPr>
              <a:t>, </a:t>
            </a:r>
            <a:r>
              <a:rPr lang="nl-NL" sz="1800" dirty="0" err="1">
                <a:solidFill>
                  <a:srgbClr val="17375E"/>
                </a:solidFill>
                <a:latin typeface="Avenir Book"/>
                <a:cs typeface="Avenir Book"/>
              </a:rPr>
              <a:t>behaviour</a:t>
            </a:r>
            <a:r>
              <a:rPr lang="nl-NL" sz="1800" dirty="0">
                <a:solidFill>
                  <a:srgbClr val="17375E"/>
                </a:solidFill>
                <a:latin typeface="Avenir Book"/>
                <a:cs typeface="Avenir Book"/>
              </a:rPr>
              <a:t>, </a:t>
            </a:r>
            <a:r>
              <a:rPr lang="nl-NL" sz="1800" dirty="0" err="1">
                <a:solidFill>
                  <a:srgbClr val="17375E"/>
                </a:solidFill>
                <a:latin typeface="Avenir Book"/>
                <a:cs typeface="Avenir Book"/>
              </a:rPr>
              <a:t>location</a:t>
            </a:r>
            <a:r>
              <a:rPr lang="nl-NL" sz="1800" dirty="0">
                <a:solidFill>
                  <a:srgbClr val="17375E"/>
                </a:solidFill>
                <a:latin typeface="Avenir Book"/>
                <a:cs typeface="Avenir Book"/>
              </a:rPr>
              <a:t> or </a:t>
            </a:r>
            <a:r>
              <a:rPr lang="nl-NL" sz="1800" dirty="0" err="1">
                <a:solidFill>
                  <a:srgbClr val="17375E"/>
                </a:solidFill>
                <a:latin typeface="Avenir Book"/>
                <a:cs typeface="Avenir Book"/>
              </a:rPr>
              <a:t>movements</a:t>
            </a:r>
            <a:r>
              <a:rPr lang="nl-NL" sz="1800" dirty="0">
                <a:solidFill>
                  <a:srgbClr val="17375E"/>
                </a:solidFill>
                <a:latin typeface="Avenir Book"/>
                <a:cs typeface="Avenir Book"/>
              </a:rPr>
              <a:t>.”</a:t>
            </a:r>
          </a:p>
          <a:p>
            <a:pPr marL="355600" indent="0" algn="ctr">
              <a:buNone/>
            </a:pPr>
            <a:endParaRPr lang="nl-NL" sz="1800" dirty="0">
              <a:solidFill>
                <a:srgbClr val="17375E"/>
              </a:solidFill>
              <a:latin typeface="Avenir Book"/>
              <a:cs typeface="Avenir Book"/>
            </a:endParaRPr>
          </a:p>
          <a:p>
            <a:pPr marL="355600" indent="0" algn="ctr">
              <a:buNone/>
            </a:pPr>
            <a:r>
              <a:rPr lang="nl-NL" sz="1200" dirty="0">
                <a:solidFill>
                  <a:srgbClr val="17375E"/>
                </a:solidFill>
                <a:latin typeface="Avenir Book"/>
                <a:cs typeface="Avenir Book"/>
              </a:rPr>
              <a:t>Art. 4 sub 4 GDPR</a:t>
            </a:r>
          </a:p>
          <a:p>
            <a:endParaRPr lang="nl-NL" sz="1800" dirty="0"/>
          </a:p>
        </p:txBody>
      </p:sp>
      <p:pic>
        <p:nvPicPr>
          <p:cNvPr id="8" name="Tijdelijke aanduiding voor inhoud 7" descr="gif1machine.gif"/>
          <p:cNvPicPr>
            <a:picLocks noGrp="1" noChangeAspect="1"/>
          </p:cNvPicPr>
          <p:nvPr>
            <p:ph sz="half" idx="2"/>
          </p:nvPr>
        </p:nvPicPr>
        <p:blipFill>
          <a:blip r:embed="rId2">
            <a:extLst>
              <a:ext uri="{28A0092B-C50C-407E-A947-70E740481C1C}">
                <a14:useLocalDpi xmlns:a14="http://schemas.microsoft.com/office/drawing/2010/main" val="0"/>
              </a:ext>
            </a:extLst>
          </a:blip>
          <a:srcRect l="14634" r="14634"/>
          <a:stretch>
            <a:fillRect/>
          </a:stretch>
        </p:blipFill>
        <p:spPr>
          <a:xfrm>
            <a:off x="5168900" y="1803401"/>
            <a:ext cx="3365500" cy="3771636"/>
          </a:xfrm>
        </p:spPr>
      </p:pic>
      <p:pic>
        <p:nvPicPr>
          <p:cNvPr id="7" name="Afbeelding 6" descr="Logo-Ekk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spTree>
    <p:extLst>
      <p:ext uri="{BB962C8B-B14F-4D97-AF65-F5344CB8AC3E}">
        <p14:creationId xmlns:p14="http://schemas.microsoft.com/office/powerpoint/2010/main" val="40776928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328520"/>
            <a:ext cx="8229600" cy="665380"/>
          </a:xfrm>
        </p:spPr>
        <p:txBody>
          <a:bodyPr>
            <a:noAutofit/>
          </a:bodyPr>
          <a:lstStyle/>
          <a:p>
            <a:r>
              <a:rPr lang="nl-NL" sz="2800" dirty="0" err="1" smtClean="0">
                <a:solidFill>
                  <a:srgbClr val="17375E"/>
                </a:solidFill>
                <a:latin typeface="Avenir Book"/>
                <a:cs typeface="Avenir Book"/>
              </a:rPr>
              <a:t>Profiling</a:t>
            </a:r>
            <a:r>
              <a:rPr lang="nl-NL" sz="2800" dirty="0" smtClean="0">
                <a:solidFill>
                  <a:srgbClr val="17375E"/>
                </a:solidFill>
                <a:latin typeface="Avenir Book"/>
                <a:cs typeface="Avenir Book"/>
              </a:rPr>
              <a:t>: </a:t>
            </a:r>
            <a:br>
              <a:rPr lang="nl-NL" sz="2800" dirty="0" smtClean="0">
                <a:solidFill>
                  <a:srgbClr val="17375E"/>
                </a:solidFill>
                <a:latin typeface="Avenir Book"/>
                <a:cs typeface="Avenir Book"/>
              </a:rPr>
            </a:br>
            <a:r>
              <a:rPr lang="nl-NL" sz="2800" dirty="0" err="1" smtClean="0">
                <a:solidFill>
                  <a:srgbClr val="17375E"/>
                </a:solidFill>
                <a:latin typeface="Avenir Book"/>
                <a:cs typeface="Avenir Book"/>
              </a:rPr>
              <a:t>obligations</a:t>
            </a:r>
            <a:r>
              <a:rPr lang="nl-NL" sz="2800" dirty="0" smtClean="0">
                <a:solidFill>
                  <a:srgbClr val="17375E"/>
                </a:solidFill>
                <a:latin typeface="Avenir Book"/>
                <a:cs typeface="Avenir Book"/>
              </a:rPr>
              <a:t> data controller</a:t>
            </a:r>
            <a:endParaRPr lang="nl-NL" sz="2800" dirty="0">
              <a:solidFill>
                <a:srgbClr val="17375E"/>
              </a:solidFill>
              <a:latin typeface="Avenir Book"/>
              <a:cs typeface="Avenir Book"/>
            </a:endParaRPr>
          </a:p>
        </p:txBody>
      </p:sp>
      <p:sp>
        <p:nvSpPr>
          <p:cNvPr id="5" name="Tijdelijke aanduiding voor inhoud 4"/>
          <p:cNvSpPr>
            <a:spLocks noGrp="1"/>
          </p:cNvSpPr>
          <p:nvPr>
            <p:ph idx="1"/>
          </p:nvPr>
        </p:nvSpPr>
        <p:spPr>
          <a:xfrm>
            <a:off x="457200" y="2286000"/>
            <a:ext cx="8229600" cy="4170363"/>
          </a:xfrm>
        </p:spPr>
        <p:txBody>
          <a:bodyPr>
            <a:normAutofit/>
          </a:bodyPr>
          <a:lstStyle/>
          <a:p>
            <a:pPr marL="723900" indent="-368300">
              <a:buFontTx/>
              <a:buChar char="-"/>
            </a:pPr>
            <a:endParaRPr lang="nl-NL" sz="1800" dirty="0">
              <a:solidFill>
                <a:srgbClr val="17375E"/>
              </a:solidFill>
              <a:latin typeface="Avenir Book"/>
              <a:cs typeface="Avenir Book"/>
            </a:endParaRPr>
          </a:p>
          <a:p>
            <a:pPr marL="723900" indent="-368300">
              <a:buFontTx/>
              <a:buChar char="-"/>
            </a:pPr>
            <a:r>
              <a:rPr lang="nl-NL" sz="1800" dirty="0" err="1" smtClean="0">
                <a:solidFill>
                  <a:srgbClr val="17375E"/>
                </a:solidFill>
                <a:latin typeface="Avenir Book"/>
                <a:cs typeface="Avenir Book"/>
              </a:rPr>
              <a:t>Provide</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transparancy</a:t>
            </a:r>
            <a:r>
              <a:rPr lang="nl-NL" sz="1800" dirty="0" smtClean="0">
                <a:solidFill>
                  <a:srgbClr val="17375E"/>
                </a:solidFill>
                <a:latin typeface="Avenir Book"/>
                <a:cs typeface="Avenir Book"/>
              </a:rPr>
              <a:t> on data processing + logic + </a:t>
            </a:r>
            <a:r>
              <a:rPr lang="nl-NL" sz="1800" dirty="0" err="1" smtClean="0">
                <a:solidFill>
                  <a:srgbClr val="17375E"/>
                </a:solidFill>
                <a:latin typeface="Avenir Book"/>
                <a:cs typeface="Avenir Book"/>
              </a:rPr>
              <a:t>consequences</a:t>
            </a:r>
            <a:r>
              <a:rPr lang="nl-NL" sz="1800" dirty="0" smtClean="0">
                <a:solidFill>
                  <a:srgbClr val="17375E"/>
                </a:solidFill>
                <a:latin typeface="Avenir Book"/>
                <a:cs typeface="Avenir Book"/>
              </a:rPr>
              <a:t>;</a:t>
            </a:r>
          </a:p>
          <a:p>
            <a:pPr marL="723900" indent="-368300">
              <a:buFontTx/>
              <a:buChar char="-"/>
            </a:pPr>
            <a:endParaRPr lang="nl-NL" sz="1800" dirty="0" smtClean="0">
              <a:solidFill>
                <a:srgbClr val="17375E"/>
              </a:solidFill>
              <a:latin typeface="Avenir Book"/>
              <a:cs typeface="Avenir Book"/>
            </a:endParaRPr>
          </a:p>
          <a:p>
            <a:pPr marL="723900" indent="-368300">
              <a:buFontTx/>
              <a:buChar char="-"/>
            </a:pPr>
            <a:r>
              <a:rPr lang="nl-NL" sz="1800" dirty="0">
                <a:solidFill>
                  <a:srgbClr val="17375E"/>
                </a:solidFill>
                <a:latin typeface="Avenir Book"/>
                <a:cs typeface="Avenir Book"/>
              </a:rPr>
              <a:t>C</a:t>
            </a:r>
            <a:r>
              <a:rPr lang="nl-NL" sz="1800" dirty="0" smtClean="0">
                <a:solidFill>
                  <a:srgbClr val="17375E"/>
                </a:solidFill>
                <a:latin typeface="Avenir Book"/>
                <a:cs typeface="Avenir Book"/>
              </a:rPr>
              <a:t>orrect </a:t>
            </a:r>
            <a:r>
              <a:rPr lang="nl-NL" sz="1800" dirty="0" err="1" smtClean="0">
                <a:solidFill>
                  <a:srgbClr val="17375E"/>
                </a:solidFill>
                <a:latin typeface="Avenir Book"/>
                <a:cs typeface="Avenir Book"/>
              </a:rPr>
              <a:t>innaccuracies</a:t>
            </a:r>
            <a:r>
              <a:rPr lang="nl-NL" sz="1800" dirty="0" smtClean="0">
                <a:solidFill>
                  <a:srgbClr val="17375E"/>
                </a:solidFill>
                <a:latin typeface="Avenir Book"/>
                <a:cs typeface="Avenir Book"/>
              </a:rPr>
              <a:t> </a:t>
            </a:r>
            <a:r>
              <a:rPr lang="nl-NL" sz="1800" dirty="0">
                <a:solidFill>
                  <a:srgbClr val="17375E"/>
                </a:solidFill>
                <a:latin typeface="Avenir Book"/>
                <a:cs typeface="Avenir Book"/>
              </a:rPr>
              <a:t>&amp;</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prevent</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discriminatory</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effects</a:t>
            </a:r>
            <a:r>
              <a:rPr lang="nl-NL" sz="1800" dirty="0">
                <a:solidFill>
                  <a:srgbClr val="17375E"/>
                </a:solidFill>
                <a:latin typeface="Avenir Book"/>
                <a:cs typeface="Avenir Book"/>
              </a:rPr>
              <a:t>.</a:t>
            </a:r>
            <a:endParaRPr lang="nl-NL" sz="1800" dirty="0" smtClean="0">
              <a:solidFill>
                <a:srgbClr val="17375E"/>
              </a:solidFill>
              <a:latin typeface="Avenir Book"/>
              <a:cs typeface="Avenir Book"/>
            </a:endParaRPr>
          </a:p>
          <a:p>
            <a:pPr marL="723900" indent="-368300" algn="ctr">
              <a:buFontTx/>
              <a:buChar char="-"/>
            </a:pPr>
            <a:endParaRPr lang="nl-NL" sz="1800" dirty="0" smtClean="0">
              <a:solidFill>
                <a:srgbClr val="17375E"/>
              </a:solidFill>
              <a:latin typeface="Avenir Book"/>
              <a:cs typeface="Avenir Book"/>
            </a:endParaRPr>
          </a:p>
          <a:p>
            <a:pPr marL="355600" indent="0">
              <a:buNone/>
            </a:pPr>
            <a:r>
              <a:rPr lang="nl-NL" sz="1200" dirty="0" smtClean="0">
                <a:solidFill>
                  <a:srgbClr val="17375E"/>
                </a:solidFill>
                <a:latin typeface="Avenir Book"/>
                <a:cs typeface="Avenir Book"/>
              </a:rPr>
              <a:t>Art. 6 GDPR, Recitals 63 &amp; 71</a:t>
            </a:r>
          </a:p>
          <a:p>
            <a:pPr marL="355600" indent="0">
              <a:buNone/>
            </a:pPr>
            <a:r>
              <a:rPr lang="nl-NL" sz="1200" dirty="0" smtClean="0">
                <a:solidFill>
                  <a:srgbClr val="17375E"/>
                </a:solidFill>
                <a:latin typeface="Avenir Book"/>
                <a:cs typeface="Avenir Book"/>
              </a:rPr>
              <a:t>Art. 29 Data </a:t>
            </a:r>
            <a:r>
              <a:rPr lang="nl-NL" sz="1200" dirty="0" err="1" smtClean="0">
                <a:solidFill>
                  <a:srgbClr val="17375E"/>
                </a:solidFill>
                <a:latin typeface="Avenir Book"/>
                <a:cs typeface="Avenir Book"/>
              </a:rPr>
              <a:t>Protection</a:t>
            </a:r>
            <a:r>
              <a:rPr lang="nl-NL" sz="1200" dirty="0" smtClean="0">
                <a:solidFill>
                  <a:srgbClr val="17375E"/>
                </a:solidFill>
                <a:latin typeface="Avenir Book"/>
                <a:cs typeface="Avenir Book"/>
              </a:rPr>
              <a:t> </a:t>
            </a:r>
            <a:r>
              <a:rPr lang="nl-NL" sz="1200" dirty="0" err="1" smtClean="0">
                <a:solidFill>
                  <a:srgbClr val="17375E"/>
                </a:solidFill>
                <a:latin typeface="Avenir Book"/>
                <a:cs typeface="Avenir Book"/>
              </a:rPr>
              <a:t>Working</a:t>
            </a:r>
            <a:r>
              <a:rPr lang="nl-NL" sz="1200" dirty="0" smtClean="0">
                <a:solidFill>
                  <a:srgbClr val="17375E"/>
                </a:solidFill>
                <a:latin typeface="Avenir Book"/>
                <a:cs typeface="Avenir Book"/>
              </a:rPr>
              <a:t> Party: </a:t>
            </a:r>
            <a:r>
              <a:rPr lang="nl-NL" sz="1200" dirty="0" err="1" smtClean="0">
                <a:solidFill>
                  <a:srgbClr val="17375E"/>
                </a:solidFill>
                <a:latin typeface="Avenir Book"/>
                <a:cs typeface="Avenir Book"/>
              </a:rPr>
              <a:t>Guidelines</a:t>
            </a:r>
            <a:r>
              <a:rPr lang="nl-NL" sz="1200" dirty="0" smtClean="0">
                <a:solidFill>
                  <a:srgbClr val="17375E"/>
                </a:solidFill>
                <a:latin typeface="Avenir Book"/>
                <a:cs typeface="Avenir Book"/>
              </a:rPr>
              <a:t> </a:t>
            </a:r>
            <a:r>
              <a:rPr lang="nl-NL" sz="1200" dirty="0">
                <a:solidFill>
                  <a:srgbClr val="17375E"/>
                </a:solidFill>
                <a:latin typeface="Avenir Book"/>
                <a:cs typeface="Avenir Book"/>
              </a:rPr>
              <a:t>on </a:t>
            </a:r>
            <a:r>
              <a:rPr lang="nl-NL" sz="1200" dirty="0" err="1">
                <a:solidFill>
                  <a:srgbClr val="17375E"/>
                </a:solidFill>
                <a:latin typeface="Avenir Book"/>
                <a:cs typeface="Avenir Book"/>
              </a:rPr>
              <a:t>Automated</a:t>
            </a:r>
            <a:r>
              <a:rPr lang="nl-NL" sz="1200" dirty="0">
                <a:solidFill>
                  <a:srgbClr val="17375E"/>
                </a:solidFill>
                <a:latin typeface="Avenir Book"/>
                <a:cs typeface="Avenir Book"/>
              </a:rPr>
              <a:t> </a:t>
            </a:r>
            <a:r>
              <a:rPr lang="nl-NL" sz="1200" dirty="0" err="1">
                <a:solidFill>
                  <a:srgbClr val="17375E"/>
                </a:solidFill>
                <a:latin typeface="Avenir Book"/>
                <a:cs typeface="Avenir Book"/>
              </a:rPr>
              <a:t>individual</a:t>
            </a:r>
            <a:r>
              <a:rPr lang="nl-NL" sz="1200" dirty="0">
                <a:solidFill>
                  <a:srgbClr val="17375E"/>
                </a:solidFill>
                <a:latin typeface="Avenir Book"/>
                <a:cs typeface="Avenir Book"/>
              </a:rPr>
              <a:t> </a:t>
            </a:r>
            <a:r>
              <a:rPr lang="nl-NL" sz="1200" dirty="0" err="1">
                <a:solidFill>
                  <a:srgbClr val="17375E"/>
                </a:solidFill>
                <a:latin typeface="Avenir Book"/>
                <a:cs typeface="Avenir Book"/>
              </a:rPr>
              <a:t>decision</a:t>
            </a:r>
            <a:r>
              <a:rPr lang="nl-NL" sz="1200" dirty="0">
                <a:solidFill>
                  <a:srgbClr val="17375E"/>
                </a:solidFill>
                <a:latin typeface="Avenir Book"/>
                <a:cs typeface="Avenir Book"/>
              </a:rPr>
              <a:t>-making </a:t>
            </a:r>
            <a:r>
              <a:rPr lang="nl-NL" sz="1200" dirty="0" err="1">
                <a:solidFill>
                  <a:srgbClr val="17375E"/>
                </a:solidFill>
                <a:latin typeface="Avenir Book"/>
                <a:cs typeface="Avenir Book"/>
              </a:rPr>
              <a:t>and</a:t>
            </a:r>
            <a:r>
              <a:rPr lang="nl-NL" sz="1200" dirty="0">
                <a:solidFill>
                  <a:srgbClr val="17375E"/>
                </a:solidFill>
                <a:latin typeface="Avenir Book"/>
                <a:cs typeface="Avenir Book"/>
              </a:rPr>
              <a:t> </a:t>
            </a:r>
            <a:r>
              <a:rPr lang="nl-NL" sz="1200" dirty="0" err="1" smtClean="0">
                <a:solidFill>
                  <a:srgbClr val="17375E"/>
                </a:solidFill>
                <a:latin typeface="Avenir Book"/>
                <a:cs typeface="Avenir Book"/>
              </a:rPr>
              <a:t>Profiling</a:t>
            </a:r>
            <a:endParaRPr lang="nl-NL" sz="1200" dirty="0" smtClean="0">
              <a:solidFill>
                <a:srgbClr val="17375E"/>
              </a:solidFill>
              <a:latin typeface="Avenir Book"/>
              <a:cs typeface="Avenir Book"/>
            </a:endParaRPr>
          </a:p>
          <a:p>
            <a:pPr marL="355600" indent="0">
              <a:buNone/>
            </a:pPr>
            <a:r>
              <a:rPr lang="nl-NL" sz="1200" dirty="0" smtClean="0">
                <a:solidFill>
                  <a:srgbClr val="17375E"/>
                </a:solidFill>
                <a:latin typeface="Avenir Book"/>
                <a:cs typeface="Avenir Book"/>
              </a:rPr>
              <a:t>WP251rev.01</a:t>
            </a:r>
          </a:p>
          <a:p>
            <a:pPr marL="723900" indent="-368300">
              <a:buFontTx/>
              <a:buChar char="-"/>
            </a:pPr>
            <a:endParaRPr lang="nl-NL" sz="1800" dirty="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355600" indent="0">
              <a:buNone/>
            </a:pPr>
            <a:endParaRPr lang="nl-NL" sz="1800" dirty="0" smtClean="0">
              <a:solidFill>
                <a:srgbClr val="17375E"/>
              </a:solidFill>
              <a:latin typeface="Avenir Book"/>
              <a:cs typeface="Avenir Book"/>
            </a:endParaRPr>
          </a:p>
        </p:txBody>
      </p:sp>
      <p:pic>
        <p:nvPicPr>
          <p:cNvPr id="6" name="Afbeelding 5" descr="Logo-Ekk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spTree>
    <p:extLst>
      <p:ext uri="{BB962C8B-B14F-4D97-AF65-F5344CB8AC3E}">
        <p14:creationId xmlns:p14="http://schemas.microsoft.com/office/powerpoint/2010/main" val="18025163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328520"/>
            <a:ext cx="8229600" cy="665380"/>
          </a:xfrm>
        </p:spPr>
        <p:txBody>
          <a:bodyPr>
            <a:normAutofit/>
          </a:bodyPr>
          <a:lstStyle/>
          <a:p>
            <a:r>
              <a:rPr lang="nl-NL" sz="2800" dirty="0" err="1" smtClean="0">
                <a:solidFill>
                  <a:srgbClr val="10253F"/>
                </a:solidFill>
                <a:latin typeface="Avenir Book"/>
                <a:cs typeface="Avenir Book"/>
              </a:rPr>
              <a:t>Automated</a:t>
            </a:r>
            <a:r>
              <a:rPr lang="nl-NL" sz="2800" dirty="0" smtClean="0">
                <a:solidFill>
                  <a:srgbClr val="10253F"/>
                </a:solidFill>
                <a:latin typeface="Avenir Book"/>
                <a:cs typeface="Avenir Book"/>
              </a:rPr>
              <a:t> </a:t>
            </a:r>
            <a:r>
              <a:rPr lang="nl-NL" sz="2800" dirty="0" err="1" smtClean="0">
                <a:solidFill>
                  <a:srgbClr val="10253F"/>
                </a:solidFill>
                <a:latin typeface="Avenir Book"/>
                <a:cs typeface="Avenir Book"/>
              </a:rPr>
              <a:t>Individual</a:t>
            </a:r>
            <a:r>
              <a:rPr lang="nl-NL" sz="2800" dirty="0" smtClean="0">
                <a:solidFill>
                  <a:srgbClr val="10253F"/>
                </a:solidFill>
                <a:latin typeface="Avenir Book"/>
                <a:cs typeface="Avenir Book"/>
              </a:rPr>
              <a:t> </a:t>
            </a:r>
            <a:r>
              <a:rPr lang="nl-NL" sz="2800" dirty="0" err="1" smtClean="0">
                <a:solidFill>
                  <a:srgbClr val="10253F"/>
                </a:solidFill>
                <a:latin typeface="Avenir Book"/>
                <a:cs typeface="Avenir Book"/>
              </a:rPr>
              <a:t>Decision</a:t>
            </a:r>
            <a:r>
              <a:rPr lang="nl-NL" sz="2800" dirty="0" smtClean="0">
                <a:solidFill>
                  <a:srgbClr val="10253F"/>
                </a:solidFill>
                <a:latin typeface="Avenir Book"/>
                <a:cs typeface="Avenir Book"/>
              </a:rPr>
              <a:t>-</a:t>
            </a:r>
            <a:r>
              <a:rPr lang="nl-NL" sz="2800" dirty="0">
                <a:solidFill>
                  <a:srgbClr val="10253F"/>
                </a:solidFill>
                <a:latin typeface="Avenir Book"/>
                <a:cs typeface="Avenir Book"/>
              </a:rPr>
              <a:t>m</a:t>
            </a:r>
            <a:r>
              <a:rPr lang="nl-NL" sz="2800" dirty="0" smtClean="0">
                <a:solidFill>
                  <a:srgbClr val="10253F"/>
                </a:solidFill>
                <a:latin typeface="Avenir Book"/>
                <a:cs typeface="Avenir Book"/>
              </a:rPr>
              <a:t>aking</a:t>
            </a:r>
            <a:endParaRPr lang="nl-NL" sz="2800" dirty="0">
              <a:solidFill>
                <a:srgbClr val="10253F"/>
              </a:solidFill>
              <a:latin typeface="Avenir Book"/>
              <a:cs typeface="Avenir Book"/>
            </a:endParaRPr>
          </a:p>
        </p:txBody>
      </p:sp>
      <p:sp>
        <p:nvSpPr>
          <p:cNvPr id="5" name="Tijdelijke aanduiding voor inhoud 4"/>
          <p:cNvSpPr>
            <a:spLocks noGrp="1"/>
          </p:cNvSpPr>
          <p:nvPr>
            <p:ph idx="1"/>
          </p:nvPr>
        </p:nvSpPr>
        <p:spPr>
          <a:xfrm>
            <a:off x="457200" y="2286000"/>
            <a:ext cx="8229600" cy="4170363"/>
          </a:xfrm>
        </p:spPr>
        <p:txBody>
          <a:bodyPr>
            <a:normAutofit/>
          </a:bodyPr>
          <a:lstStyle/>
          <a:p>
            <a:pPr marL="355600" indent="0" algn="ctr">
              <a:spcBef>
                <a:spcPts val="600"/>
              </a:spcBef>
              <a:spcAft>
                <a:spcPts val="600"/>
              </a:spcAft>
              <a:buNone/>
            </a:pPr>
            <a:r>
              <a:rPr lang="nl-NL" sz="1900" dirty="0" smtClean="0">
                <a:solidFill>
                  <a:srgbClr val="10253F"/>
                </a:solidFill>
                <a:latin typeface="Avenir Book"/>
                <a:cs typeface="Avenir Book"/>
              </a:rPr>
              <a:t>The </a:t>
            </a:r>
            <a:r>
              <a:rPr lang="nl-NL" sz="1900" dirty="0">
                <a:solidFill>
                  <a:srgbClr val="10253F"/>
                </a:solidFill>
                <a:latin typeface="Avenir Book"/>
                <a:cs typeface="Avenir Book"/>
              </a:rPr>
              <a:t>data subject </a:t>
            </a:r>
            <a:r>
              <a:rPr lang="nl-NL" sz="1900" dirty="0" err="1">
                <a:solidFill>
                  <a:srgbClr val="10253F"/>
                </a:solidFill>
                <a:latin typeface="Avenir Book"/>
                <a:cs typeface="Avenir Book"/>
              </a:rPr>
              <a:t>shall</a:t>
            </a:r>
            <a:r>
              <a:rPr lang="nl-NL" sz="1900" dirty="0">
                <a:solidFill>
                  <a:srgbClr val="10253F"/>
                </a:solidFill>
                <a:latin typeface="Avenir Book"/>
                <a:cs typeface="Avenir Book"/>
              </a:rPr>
              <a:t> have the right </a:t>
            </a:r>
            <a:r>
              <a:rPr lang="nl-NL" sz="1900" dirty="0" err="1">
                <a:solidFill>
                  <a:srgbClr val="10253F"/>
                </a:solidFill>
                <a:latin typeface="Avenir Book"/>
                <a:cs typeface="Avenir Book"/>
              </a:rPr>
              <a:t>not</a:t>
            </a:r>
            <a:r>
              <a:rPr lang="nl-NL" sz="1900" dirty="0">
                <a:solidFill>
                  <a:srgbClr val="10253F"/>
                </a:solidFill>
                <a:latin typeface="Avenir Book"/>
                <a:cs typeface="Avenir Book"/>
              </a:rPr>
              <a:t> </a:t>
            </a:r>
            <a:r>
              <a:rPr lang="nl-NL" sz="1900" dirty="0" err="1">
                <a:solidFill>
                  <a:srgbClr val="10253F"/>
                </a:solidFill>
                <a:latin typeface="Avenir Book"/>
                <a:cs typeface="Avenir Book"/>
              </a:rPr>
              <a:t>to</a:t>
            </a:r>
            <a:r>
              <a:rPr lang="nl-NL" sz="1900" dirty="0">
                <a:solidFill>
                  <a:srgbClr val="10253F"/>
                </a:solidFill>
                <a:latin typeface="Avenir Book"/>
                <a:cs typeface="Avenir Book"/>
              </a:rPr>
              <a:t> </a:t>
            </a:r>
            <a:r>
              <a:rPr lang="nl-NL" sz="1900" dirty="0" err="1">
                <a:solidFill>
                  <a:srgbClr val="10253F"/>
                </a:solidFill>
                <a:latin typeface="Avenir Book"/>
                <a:cs typeface="Avenir Book"/>
              </a:rPr>
              <a:t>be</a:t>
            </a:r>
            <a:r>
              <a:rPr lang="nl-NL" sz="1900" dirty="0">
                <a:solidFill>
                  <a:srgbClr val="10253F"/>
                </a:solidFill>
                <a:latin typeface="Avenir Book"/>
                <a:cs typeface="Avenir Book"/>
              </a:rPr>
              <a:t> subject </a:t>
            </a:r>
            <a:r>
              <a:rPr lang="nl-NL" sz="1900" dirty="0" err="1">
                <a:solidFill>
                  <a:srgbClr val="10253F"/>
                </a:solidFill>
                <a:latin typeface="Avenir Book"/>
                <a:cs typeface="Avenir Book"/>
              </a:rPr>
              <a:t>to</a:t>
            </a:r>
            <a:r>
              <a:rPr lang="nl-NL" sz="1900" dirty="0">
                <a:solidFill>
                  <a:srgbClr val="10253F"/>
                </a:solidFill>
                <a:latin typeface="Avenir Book"/>
                <a:cs typeface="Avenir Book"/>
              </a:rPr>
              <a:t> </a:t>
            </a:r>
            <a:r>
              <a:rPr lang="nl-NL" sz="1900" dirty="0" smtClean="0">
                <a:solidFill>
                  <a:srgbClr val="10253F"/>
                </a:solidFill>
                <a:latin typeface="Avenir Book"/>
                <a:cs typeface="Avenir Book"/>
              </a:rPr>
              <a:t>a </a:t>
            </a:r>
            <a:r>
              <a:rPr lang="nl-NL" sz="1900" dirty="0" err="1" smtClean="0">
                <a:solidFill>
                  <a:srgbClr val="10253F"/>
                </a:solidFill>
                <a:latin typeface="Avenir Book"/>
                <a:cs typeface="Avenir Book"/>
              </a:rPr>
              <a:t>decision</a:t>
            </a:r>
            <a:r>
              <a:rPr lang="nl-NL" sz="1900" dirty="0" smtClean="0">
                <a:solidFill>
                  <a:srgbClr val="10253F"/>
                </a:solidFill>
                <a:latin typeface="Avenir Book"/>
                <a:cs typeface="Avenir Book"/>
              </a:rPr>
              <a:t> </a:t>
            </a:r>
            <a:r>
              <a:rPr lang="nl-NL" sz="1900" dirty="0" err="1">
                <a:solidFill>
                  <a:srgbClr val="10253F"/>
                </a:solidFill>
                <a:latin typeface="Avenir Book"/>
                <a:cs typeface="Avenir Book"/>
              </a:rPr>
              <a:t>based</a:t>
            </a:r>
            <a:r>
              <a:rPr lang="nl-NL" sz="1900" dirty="0">
                <a:solidFill>
                  <a:srgbClr val="10253F"/>
                </a:solidFill>
                <a:latin typeface="Avenir Book"/>
                <a:cs typeface="Avenir Book"/>
              </a:rPr>
              <a:t> </a:t>
            </a:r>
            <a:r>
              <a:rPr lang="nl-NL" sz="1900" dirty="0" err="1">
                <a:solidFill>
                  <a:srgbClr val="10253F"/>
                </a:solidFill>
                <a:latin typeface="Avenir Book"/>
                <a:cs typeface="Avenir Book"/>
              </a:rPr>
              <a:t>solely</a:t>
            </a:r>
            <a:r>
              <a:rPr lang="nl-NL" sz="1900" dirty="0">
                <a:solidFill>
                  <a:srgbClr val="10253F"/>
                </a:solidFill>
                <a:latin typeface="Avenir Book"/>
                <a:cs typeface="Avenir Book"/>
              </a:rPr>
              <a:t> on </a:t>
            </a:r>
            <a:r>
              <a:rPr lang="nl-NL" sz="1900" dirty="0" err="1">
                <a:solidFill>
                  <a:srgbClr val="10253F"/>
                </a:solidFill>
                <a:latin typeface="Avenir Book"/>
                <a:cs typeface="Avenir Book"/>
              </a:rPr>
              <a:t>automated</a:t>
            </a:r>
            <a:r>
              <a:rPr lang="nl-NL" sz="1900" dirty="0">
                <a:solidFill>
                  <a:srgbClr val="10253F"/>
                </a:solidFill>
                <a:latin typeface="Avenir Book"/>
                <a:cs typeface="Avenir Book"/>
              </a:rPr>
              <a:t> processing, </a:t>
            </a:r>
            <a:r>
              <a:rPr lang="nl-NL" sz="1900" dirty="0" err="1">
                <a:solidFill>
                  <a:srgbClr val="10253F"/>
                </a:solidFill>
                <a:latin typeface="Avenir Book"/>
                <a:cs typeface="Avenir Book"/>
              </a:rPr>
              <a:t>including</a:t>
            </a:r>
            <a:r>
              <a:rPr lang="nl-NL" sz="1900" dirty="0">
                <a:solidFill>
                  <a:srgbClr val="10253F"/>
                </a:solidFill>
                <a:latin typeface="Avenir Book"/>
                <a:cs typeface="Avenir Book"/>
              </a:rPr>
              <a:t> </a:t>
            </a:r>
            <a:r>
              <a:rPr lang="nl-NL" sz="1900" dirty="0" err="1">
                <a:solidFill>
                  <a:srgbClr val="10253F"/>
                </a:solidFill>
                <a:latin typeface="Avenir Book"/>
                <a:cs typeface="Avenir Book"/>
              </a:rPr>
              <a:t>profiling</a:t>
            </a:r>
            <a:r>
              <a:rPr lang="nl-NL" sz="1900" dirty="0" smtClean="0">
                <a:solidFill>
                  <a:srgbClr val="10253F"/>
                </a:solidFill>
                <a:latin typeface="Avenir Book"/>
                <a:cs typeface="Avenir Book"/>
              </a:rPr>
              <a:t>, </a:t>
            </a:r>
            <a:r>
              <a:rPr lang="nl-NL" sz="1900" u="sng" dirty="0" err="1" smtClean="0">
                <a:solidFill>
                  <a:srgbClr val="10253F"/>
                </a:solidFill>
                <a:latin typeface="Avenir Book"/>
                <a:cs typeface="Avenir Book"/>
              </a:rPr>
              <a:t>which</a:t>
            </a:r>
            <a:r>
              <a:rPr lang="nl-NL" sz="1900" u="sng" dirty="0" smtClean="0">
                <a:solidFill>
                  <a:srgbClr val="10253F"/>
                </a:solidFill>
                <a:latin typeface="Avenir Book"/>
                <a:cs typeface="Avenir Book"/>
              </a:rPr>
              <a:t> </a:t>
            </a:r>
            <a:r>
              <a:rPr lang="nl-NL" sz="1900" u="sng" dirty="0" err="1">
                <a:solidFill>
                  <a:srgbClr val="10253F"/>
                </a:solidFill>
                <a:latin typeface="Avenir Book"/>
                <a:cs typeface="Avenir Book"/>
              </a:rPr>
              <a:t>produces</a:t>
            </a:r>
            <a:r>
              <a:rPr lang="nl-NL" sz="1900" u="sng" dirty="0">
                <a:solidFill>
                  <a:srgbClr val="10253F"/>
                </a:solidFill>
                <a:latin typeface="Avenir Book"/>
                <a:cs typeface="Avenir Book"/>
              </a:rPr>
              <a:t> </a:t>
            </a:r>
            <a:r>
              <a:rPr lang="nl-NL" sz="1900" u="sng" dirty="0" err="1">
                <a:solidFill>
                  <a:srgbClr val="10253F"/>
                </a:solidFill>
                <a:latin typeface="Avenir Book"/>
                <a:cs typeface="Avenir Book"/>
              </a:rPr>
              <a:t>legal</a:t>
            </a:r>
            <a:r>
              <a:rPr lang="nl-NL" sz="1900" u="sng" dirty="0">
                <a:solidFill>
                  <a:srgbClr val="10253F"/>
                </a:solidFill>
                <a:latin typeface="Avenir Book"/>
                <a:cs typeface="Avenir Book"/>
              </a:rPr>
              <a:t> </a:t>
            </a:r>
            <a:r>
              <a:rPr lang="nl-NL" sz="1900" u="sng" dirty="0" err="1">
                <a:solidFill>
                  <a:srgbClr val="10253F"/>
                </a:solidFill>
                <a:latin typeface="Avenir Book"/>
                <a:cs typeface="Avenir Book"/>
              </a:rPr>
              <a:t>effects</a:t>
            </a:r>
            <a:r>
              <a:rPr lang="nl-NL" sz="1900" dirty="0">
                <a:solidFill>
                  <a:srgbClr val="10253F"/>
                </a:solidFill>
                <a:latin typeface="Avenir Book"/>
                <a:cs typeface="Avenir Book"/>
              </a:rPr>
              <a:t> </a:t>
            </a:r>
            <a:r>
              <a:rPr lang="nl-NL" sz="1900" dirty="0" err="1">
                <a:solidFill>
                  <a:srgbClr val="10253F"/>
                </a:solidFill>
                <a:latin typeface="Avenir Book"/>
                <a:cs typeface="Avenir Book"/>
              </a:rPr>
              <a:t>concerning</a:t>
            </a:r>
            <a:r>
              <a:rPr lang="nl-NL" sz="1900" dirty="0">
                <a:solidFill>
                  <a:srgbClr val="10253F"/>
                </a:solidFill>
                <a:latin typeface="Avenir Book"/>
                <a:cs typeface="Avenir Book"/>
              </a:rPr>
              <a:t> </a:t>
            </a:r>
            <a:r>
              <a:rPr lang="nl-NL" sz="1900" dirty="0" err="1">
                <a:solidFill>
                  <a:srgbClr val="10253F"/>
                </a:solidFill>
                <a:latin typeface="Avenir Book"/>
                <a:cs typeface="Avenir Book"/>
              </a:rPr>
              <a:t>him</a:t>
            </a:r>
            <a:r>
              <a:rPr lang="nl-NL" sz="1900" dirty="0">
                <a:solidFill>
                  <a:srgbClr val="10253F"/>
                </a:solidFill>
                <a:latin typeface="Avenir Book"/>
                <a:cs typeface="Avenir Book"/>
              </a:rPr>
              <a:t> or her or </a:t>
            </a:r>
            <a:r>
              <a:rPr lang="nl-NL" sz="1900" u="sng" dirty="0" err="1">
                <a:solidFill>
                  <a:srgbClr val="10253F"/>
                </a:solidFill>
                <a:latin typeface="Avenir Book"/>
                <a:cs typeface="Avenir Book"/>
              </a:rPr>
              <a:t>similarly</a:t>
            </a:r>
            <a:r>
              <a:rPr lang="nl-NL" sz="1900" u="sng" dirty="0">
                <a:solidFill>
                  <a:srgbClr val="10253F"/>
                </a:solidFill>
                <a:latin typeface="Avenir Book"/>
                <a:cs typeface="Avenir Book"/>
              </a:rPr>
              <a:t> </a:t>
            </a:r>
            <a:r>
              <a:rPr lang="nl-NL" sz="1900" u="sng" dirty="0" err="1">
                <a:solidFill>
                  <a:srgbClr val="10253F"/>
                </a:solidFill>
                <a:latin typeface="Avenir Book"/>
                <a:cs typeface="Avenir Book"/>
              </a:rPr>
              <a:t>significantly</a:t>
            </a:r>
            <a:r>
              <a:rPr lang="nl-NL" sz="1900" u="sng" dirty="0">
                <a:solidFill>
                  <a:srgbClr val="10253F"/>
                </a:solidFill>
                <a:latin typeface="Avenir Book"/>
                <a:cs typeface="Avenir Book"/>
              </a:rPr>
              <a:t> </a:t>
            </a:r>
            <a:r>
              <a:rPr lang="nl-NL" sz="1900" u="sng" dirty="0" err="1">
                <a:solidFill>
                  <a:srgbClr val="10253F"/>
                </a:solidFill>
                <a:latin typeface="Avenir Book"/>
                <a:cs typeface="Avenir Book"/>
              </a:rPr>
              <a:t>affects</a:t>
            </a:r>
            <a:r>
              <a:rPr lang="nl-NL" sz="1900" u="sng" dirty="0">
                <a:solidFill>
                  <a:srgbClr val="10253F"/>
                </a:solidFill>
                <a:latin typeface="Avenir Book"/>
                <a:cs typeface="Avenir Book"/>
              </a:rPr>
              <a:t> </a:t>
            </a:r>
            <a:r>
              <a:rPr lang="nl-NL" sz="1900" dirty="0" err="1">
                <a:solidFill>
                  <a:srgbClr val="10253F"/>
                </a:solidFill>
                <a:latin typeface="Avenir Book"/>
                <a:cs typeface="Avenir Book"/>
              </a:rPr>
              <a:t>him</a:t>
            </a:r>
            <a:r>
              <a:rPr lang="nl-NL" sz="1900" dirty="0">
                <a:solidFill>
                  <a:srgbClr val="10253F"/>
                </a:solidFill>
                <a:latin typeface="Avenir Book"/>
                <a:cs typeface="Avenir Book"/>
              </a:rPr>
              <a:t> or her</a:t>
            </a:r>
            <a:r>
              <a:rPr lang="nl-NL" sz="1900" dirty="0" smtClean="0">
                <a:solidFill>
                  <a:srgbClr val="10253F"/>
                </a:solidFill>
                <a:latin typeface="Avenir Book"/>
                <a:cs typeface="Avenir Book"/>
              </a:rPr>
              <a:t>.</a:t>
            </a:r>
          </a:p>
          <a:p>
            <a:pPr marL="355600" indent="0">
              <a:spcBef>
                <a:spcPts val="600"/>
              </a:spcBef>
              <a:spcAft>
                <a:spcPts val="600"/>
              </a:spcAft>
              <a:buNone/>
            </a:pPr>
            <a:endParaRPr lang="nl-NL" sz="1500" dirty="0">
              <a:solidFill>
                <a:srgbClr val="10253F"/>
              </a:solidFill>
              <a:latin typeface="Avenir Book"/>
              <a:cs typeface="Avenir Book"/>
            </a:endParaRPr>
          </a:p>
          <a:p>
            <a:pPr marL="355600" indent="0">
              <a:spcBef>
                <a:spcPts val="600"/>
              </a:spcBef>
              <a:spcAft>
                <a:spcPts val="600"/>
              </a:spcAft>
              <a:buNone/>
            </a:pPr>
            <a:r>
              <a:rPr lang="nl-NL" sz="1500" dirty="0" err="1" smtClean="0">
                <a:solidFill>
                  <a:srgbClr val="10253F"/>
                </a:solidFill>
                <a:latin typeface="Avenir Book"/>
                <a:cs typeface="Avenir Book"/>
              </a:rPr>
              <a:t>Exceptions</a:t>
            </a:r>
            <a:r>
              <a:rPr lang="nl-NL" sz="1500" dirty="0" smtClean="0">
                <a:solidFill>
                  <a:srgbClr val="10253F"/>
                </a:solidFill>
                <a:latin typeface="Avenir Book"/>
                <a:cs typeface="Avenir Book"/>
              </a:rPr>
              <a:t>: contract / consent / </a:t>
            </a:r>
            <a:r>
              <a:rPr lang="nl-NL" sz="1500" dirty="0" err="1" smtClean="0">
                <a:solidFill>
                  <a:srgbClr val="10253F"/>
                </a:solidFill>
                <a:latin typeface="Avenir Book"/>
                <a:cs typeface="Avenir Book"/>
              </a:rPr>
              <a:t>authorised</a:t>
            </a:r>
            <a:r>
              <a:rPr lang="nl-NL" sz="1500" dirty="0" smtClean="0">
                <a:solidFill>
                  <a:srgbClr val="10253F"/>
                </a:solidFill>
                <a:latin typeface="Avenir Book"/>
                <a:cs typeface="Avenir Book"/>
              </a:rPr>
              <a:t> </a:t>
            </a:r>
            <a:r>
              <a:rPr lang="nl-NL" sz="1500" dirty="0" err="1" smtClean="0">
                <a:solidFill>
                  <a:srgbClr val="10253F"/>
                </a:solidFill>
                <a:latin typeface="Avenir Book"/>
                <a:cs typeface="Avenir Book"/>
              </a:rPr>
              <a:t>by</a:t>
            </a:r>
            <a:r>
              <a:rPr lang="nl-NL" sz="1500" dirty="0" smtClean="0">
                <a:solidFill>
                  <a:srgbClr val="10253F"/>
                </a:solidFill>
                <a:latin typeface="Avenir Book"/>
                <a:cs typeface="Avenir Book"/>
              </a:rPr>
              <a:t> Union of Member State </a:t>
            </a:r>
            <a:r>
              <a:rPr lang="nl-NL" sz="1500" dirty="0" err="1" smtClean="0">
                <a:solidFill>
                  <a:srgbClr val="10253F"/>
                </a:solidFill>
                <a:latin typeface="Avenir Book"/>
                <a:cs typeface="Avenir Book"/>
              </a:rPr>
              <a:t>Law</a:t>
            </a:r>
            <a:endParaRPr lang="nl-NL" sz="1500" dirty="0" smtClean="0">
              <a:solidFill>
                <a:srgbClr val="10253F"/>
              </a:solidFill>
              <a:latin typeface="Avenir Book"/>
              <a:cs typeface="Avenir Book"/>
            </a:endParaRPr>
          </a:p>
          <a:p>
            <a:pPr marL="355600" indent="0">
              <a:spcBef>
                <a:spcPts val="600"/>
              </a:spcBef>
              <a:spcAft>
                <a:spcPts val="600"/>
              </a:spcAft>
              <a:buNone/>
            </a:pPr>
            <a:r>
              <a:rPr lang="nl-NL" sz="1500" dirty="0" smtClean="0">
                <a:solidFill>
                  <a:srgbClr val="10253F"/>
                </a:solidFill>
                <a:latin typeface="Avenir Book"/>
                <a:cs typeface="Avenir Book"/>
              </a:rPr>
              <a:t>Data subject has right </a:t>
            </a:r>
            <a:r>
              <a:rPr lang="nl-NL" sz="1500" dirty="0" err="1" smtClean="0">
                <a:solidFill>
                  <a:srgbClr val="10253F"/>
                </a:solidFill>
                <a:latin typeface="Avenir Book"/>
                <a:cs typeface="Avenir Book"/>
              </a:rPr>
              <a:t>to</a:t>
            </a:r>
            <a:r>
              <a:rPr lang="nl-NL" sz="1500" dirty="0" smtClean="0">
                <a:solidFill>
                  <a:srgbClr val="10253F"/>
                </a:solidFill>
                <a:latin typeface="Avenir Book"/>
                <a:cs typeface="Avenir Book"/>
              </a:rPr>
              <a:t> </a:t>
            </a:r>
            <a:r>
              <a:rPr lang="nl-NL" sz="1500" u="sng" dirty="0" err="1" smtClean="0">
                <a:solidFill>
                  <a:srgbClr val="10253F"/>
                </a:solidFill>
                <a:latin typeface="Avenir Book"/>
                <a:cs typeface="Avenir Book"/>
              </a:rPr>
              <a:t>obtain</a:t>
            </a:r>
            <a:r>
              <a:rPr lang="nl-NL" sz="1500" u="sng" dirty="0" smtClean="0">
                <a:solidFill>
                  <a:srgbClr val="10253F"/>
                </a:solidFill>
                <a:latin typeface="Avenir Book"/>
                <a:cs typeface="Avenir Book"/>
              </a:rPr>
              <a:t> </a:t>
            </a:r>
            <a:r>
              <a:rPr lang="nl-NL" sz="1500" u="sng" dirty="0">
                <a:solidFill>
                  <a:srgbClr val="10253F"/>
                </a:solidFill>
                <a:latin typeface="Avenir Book"/>
                <a:cs typeface="Avenir Book"/>
              </a:rPr>
              <a:t>human </a:t>
            </a:r>
            <a:r>
              <a:rPr lang="nl-NL" sz="1500" u="sng" dirty="0" err="1" smtClean="0">
                <a:solidFill>
                  <a:srgbClr val="10253F"/>
                </a:solidFill>
                <a:latin typeface="Avenir Book"/>
                <a:cs typeface="Avenir Book"/>
              </a:rPr>
              <a:t>intervention</a:t>
            </a:r>
            <a:r>
              <a:rPr lang="nl-NL" sz="1500" dirty="0" smtClean="0">
                <a:solidFill>
                  <a:srgbClr val="10253F"/>
                </a:solidFill>
                <a:latin typeface="Avenir Book"/>
                <a:cs typeface="Avenir Book"/>
              </a:rPr>
              <a:t>, </a:t>
            </a:r>
            <a:r>
              <a:rPr lang="nl-NL" sz="1500" dirty="0" err="1">
                <a:solidFill>
                  <a:srgbClr val="10253F"/>
                </a:solidFill>
                <a:latin typeface="Avenir Book"/>
                <a:cs typeface="Avenir Book"/>
              </a:rPr>
              <a:t>to</a:t>
            </a:r>
            <a:r>
              <a:rPr lang="nl-NL" sz="1500" dirty="0">
                <a:solidFill>
                  <a:srgbClr val="10253F"/>
                </a:solidFill>
                <a:latin typeface="Avenir Book"/>
                <a:cs typeface="Avenir Book"/>
              </a:rPr>
              <a:t> </a:t>
            </a:r>
            <a:r>
              <a:rPr lang="nl-NL" sz="1500" u="sng" dirty="0" err="1">
                <a:solidFill>
                  <a:srgbClr val="10253F"/>
                </a:solidFill>
                <a:latin typeface="Avenir Book"/>
                <a:cs typeface="Avenir Book"/>
              </a:rPr>
              <a:t>express</a:t>
            </a:r>
            <a:r>
              <a:rPr lang="nl-NL" sz="1500" u="sng" dirty="0">
                <a:solidFill>
                  <a:srgbClr val="10253F"/>
                </a:solidFill>
                <a:latin typeface="Avenir Book"/>
                <a:cs typeface="Avenir Book"/>
              </a:rPr>
              <a:t> his or her point of view </a:t>
            </a:r>
            <a:r>
              <a:rPr lang="nl-NL" sz="1500" dirty="0" err="1">
                <a:solidFill>
                  <a:srgbClr val="10253F"/>
                </a:solidFill>
                <a:latin typeface="Avenir Book"/>
                <a:cs typeface="Avenir Book"/>
              </a:rPr>
              <a:t>and</a:t>
            </a:r>
            <a:r>
              <a:rPr lang="nl-NL" sz="1500" dirty="0">
                <a:solidFill>
                  <a:srgbClr val="10253F"/>
                </a:solidFill>
                <a:latin typeface="Avenir Book"/>
                <a:cs typeface="Avenir Book"/>
              </a:rPr>
              <a:t> </a:t>
            </a:r>
            <a:r>
              <a:rPr lang="nl-NL" sz="1500" dirty="0" err="1">
                <a:solidFill>
                  <a:srgbClr val="10253F"/>
                </a:solidFill>
                <a:latin typeface="Avenir Book"/>
                <a:cs typeface="Avenir Book"/>
              </a:rPr>
              <a:t>to</a:t>
            </a:r>
            <a:r>
              <a:rPr lang="nl-NL" sz="1500" dirty="0">
                <a:solidFill>
                  <a:srgbClr val="10253F"/>
                </a:solidFill>
                <a:latin typeface="Avenir Book"/>
                <a:cs typeface="Avenir Book"/>
              </a:rPr>
              <a:t> </a:t>
            </a:r>
            <a:r>
              <a:rPr lang="nl-NL" sz="1500" u="sng" dirty="0" err="1">
                <a:solidFill>
                  <a:srgbClr val="10253F"/>
                </a:solidFill>
                <a:latin typeface="Avenir Book"/>
                <a:cs typeface="Avenir Book"/>
              </a:rPr>
              <a:t>contest</a:t>
            </a:r>
            <a:r>
              <a:rPr lang="nl-NL" sz="1500" u="sng" dirty="0">
                <a:solidFill>
                  <a:srgbClr val="10253F"/>
                </a:solidFill>
                <a:latin typeface="Avenir Book"/>
                <a:cs typeface="Avenir Book"/>
              </a:rPr>
              <a:t> the </a:t>
            </a:r>
            <a:r>
              <a:rPr lang="nl-NL" sz="1500" u="sng" dirty="0" err="1" smtClean="0">
                <a:solidFill>
                  <a:srgbClr val="10253F"/>
                </a:solidFill>
                <a:latin typeface="Avenir Book"/>
                <a:cs typeface="Avenir Book"/>
              </a:rPr>
              <a:t>decision</a:t>
            </a:r>
            <a:r>
              <a:rPr lang="nl-NL" sz="1500" u="sng" dirty="0" smtClean="0">
                <a:solidFill>
                  <a:srgbClr val="10253F"/>
                </a:solidFill>
                <a:latin typeface="Avenir Book"/>
                <a:cs typeface="Avenir Book"/>
              </a:rPr>
              <a:t>.</a:t>
            </a:r>
          </a:p>
          <a:p>
            <a:pPr marL="355600" indent="0" algn="ctr">
              <a:spcBef>
                <a:spcPts val="600"/>
              </a:spcBef>
              <a:spcAft>
                <a:spcPts val="600"/>
              </a:spcAft>
              <a:buNone/>
            </a:pPr>
            <a:endParaRPr lang="nl-NL" sz="1800" dirty="0" smtClean="0">
              <a:solidFill>
                <a:srgbClr val="10253F"/>
              </a:solidFill>
              <a:latin typeface="Avenir Book"/>
              <a:cs typeface="Avenir Book"/>
            </a:endParaRPr>
          </a:p>
          <a:p>
            <a:pPr marL="355600" indent="0" algn="ctr">
              <a:spcBef>
                <a:spcPts val="600"/>
              </a:spcBef>
              <a:spcAft>
                <a:spcPts val="600"/>
              </a:spcAft>
              <a:buNone/>
            </a:pPr>
            <a:r>
              <a:rPr lang="nl-NL" sz="1200" dirty="0" smtClean="0">
                <a:solidFill>
                  <a:srgbClr val="10253F"/>
                </a:solidFill>
                <a:latin typeface="Avenir Book"/>
                <a:cs typeface="Avenir Book"/>
              </a:rPr>
              <a:t>Art. 22 GDPR</a:t>
            </a:r>
          </a:p>
          <a:p>
            <a:pPr marL="355600" indent="0" algn="ctr">
              <a:spcBef>
                <a:spcPts val="600"/>
              </a:spcBef>
              <a:spcAft>
                <a:spcPts val="600"/>
              </a:spcAft>
              <a:buNone/>
            </a:pPr>
            <a:r>
              <a:rPr lang="nl-NL" sz="1200" dirty="0" err="1" smtClean="0">
                <a:solidFill>
                  <a:srgbClr val="10253F"/>
                </a:solidFill>
                <a:latin typeface="Avenir Book"/>
                <a:cs typeface="Avenir Book"/>
              </a:rPr>
              <a:t>Subpoena</a:t>
            </a:r>
            <a:r>
              <a:rPr lang="nl-NL" sz="1200" dirty="0" smtClean="0">
                <a:solidFill>
                  <a:srgbClr val="10253F"/>
                </a:solidFill>
                <a:latin typeface="Avenir Book"/>
                <a:cs typeface="Avenir Book"/>
              </a:rPr>
              <a:t> § 5.63 </a:t>
            </a:r>
            <a:r>
              <a:rPr lang="mr-IN" sz="1200" dirty="0" smtClean="0">
                <a:solidFill>
                  <a:srgbClr val="10253F"/>
                </a:solidFill>
                <a:latin typeface="Avenir Book"/>
                <a:cs typeface="Avenir Book"/>
              </a:rPr>
              <a:t>–</a:t>
            </a:r>
            <a:r>
              <a:rPr lang="nl-NL" sz="1200" dirty="0" smtClean="0">
                <a:solidFill>
                  <a:srgbClr val="10253F"/>
                </a:solidFill>
                <a:latin typeface="Avenir Book"/>
                <a:cs typeface="Avenir Book"/>
              </a:rPr>
              <a:t> 5.64</a:t>
            </a:r>
          </a:p>
          <a:p>
            <a:pPr marL="355600" indent="0" algn="ctr">
              <a:spcBef>
                <a:spcPts val="600"/>
              </a:spcBef>
              <a:spcAft>
                <a:spcPts val="600"/>
              </a:spcAft>
              <a:buNone/>
            </a:pPr>
            <a:endParaRPr lang="nl-NL" sz="1200" dirty="0" smtClean="0">
              <a:solidFill>
                <a:srgbClr val="10253F"/>
              </a:solidFill>
              <a:latin typeface="Avenir Book"/>
              <a:cs typeface="Avenir Book"/>
            </a:endParaRPr>
          </a:p>
          <a:p>
            <a:pPr marL="355600" indent="0" algn="ctr">
              <a:spcBef>
                <a:spcPts val="600"/>
              </a:spcBef>
              <a:spcAft>
                <a:spcPts val="600"/>
              </a:spcAft>
              <a:buNone/>
            </a:pPr>
            <a:endParaRPr lang="is-IS" sz="1200" dirty="0">
              <a:solidFill>
                <a:srgbClr val="10253F"/>
              </a:solidFill>
              <a:latin typeface="Avenir Book"/>
              <a:cs typeface="Avenir Book"/>
            </a:endParaRPr>
          </a:p>
          <a:p>
            <a:pPr marL="723900" indent="-368300">
              <a:buFontTx/>
              <a:buChar char="-"/>
            </a:pPr>
            <a:endParaRPr lang="nl-NL" sz="1800" dirty="0" smtClean="0">
              <a:solidFill>
                <a:srgbClr val="10253F"/>
              </a:solidFill>
              <a:latin typeface="Avenir Book"/>
              <a:cs typeface="Avenir Book"/>
            </a:endParaRPr>
          </a:p>
          <a:p>
            <a:pPr marL="1079500" indent="-355600">
              <a:buFontTx/>
              <a:buChar char="-"/>
            </a:pPr>
            <a:endParaRPr lang="nl-NL" sz="1800" dirty="0" smtClean="0">
              <a:solidFill>
                <a:srgbClr val="10253F"/>
              </a:solidFill>
              <a:latin typeface="Avenir Book"/>
              <a:cs typeface="Avenir Book"/>
            </a:endParaRPr>
          </a:p>
        </p:txBody>
      </p:sp>
      <p:pic>
        <p:nvPicPr>
          <p:cNvPr id="6" name="Afbeelding 5" descr="Logo-Ek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spTree>
    <p:extLst>
      <p:ext uri="{BB962C8B-B14F-4D97-AF65-F5344CB8AC3E}">
        <p14:creationId xmlns:p14="http://schemas.microsoft.com/office/powerpoint/2010/main" val="26602219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328520"/>
            <a:ext cx="8229600" cy="665380"/>
          </a:xfrm>
        </p:spPr>
        <p:txBody>
          <a:bodyPr>
            <a:normAutofit/>
          </a:bodyPr>
          <a:lstStyle/>
          <a:p>
            <a:r>
              <a:rPr lang="nl-NL" sz="2800" dirty="0" err="1" smtClean="0">
                <a:solidFill>
                  <a:srgbClr val="10253F"/>
                </a:solidFill>
                <a:latin typeface="Avenir Book"/>
                <a:cs typeface="Avenir Book"/>
              </a:rPr>
              <a:t>Automated</a:t>
            </a:r>
            <a:r>
              <a:rPr lang="nl-NL" sz="2800" dirty="0" smtClean="0">
                <a:solidFill>
                  <a:srgbClr val="10253F"/>
                </a:solidFill>
                <a:latin typeface="Avenir Book"/>
                <a:cs typeface="Avenir Book"/>
              </a:rPr>
              <a:t> </a:t>
            </a:r>
            <a:r>
              <a:rPr lang="nl-NL" sz="2800" dirty="0" err="1" smtClean="0">
                <a:solidFill>
                  <a:srgbClr val="10253F"/>
                </a:solidFill>
                <a:latin typeface="Avenir Book"/>
                <a:cs typeface="Avenir Book"/>
              </a:rPr>
              <a:t>Individual</a:t>
            </a:r>
            <a:r>
              <a:rPr lang="nl-NL" sz="2800" dirty="0" smtClean="0">
                <a:solidFill>
                  <a:srgbClr val="10253F"/>
                </a:solidFill>
                <a:latin typeface="Avenir Book"/>
                <a:cs typeface="Avenir Book"/>
              </a:rPr>
              <a:t> </a:t>
            </a:r>
            <a:r>
              <a:rPr lang="nl-NL" sz="2800" dirty="0" err="1" smtClean="0">
                <a:solidFill>
                  <a:srgbClr val="10253F"/>
                </a:solidFill>
                <a:latin typeface="Avenir Book"/>
                <a:cs typeface="Avenir Book"/>
              </a:rPr>
              <a:t>Decision</a:t>
            </a:r>
            <a:r>
              <a:rPr lang="nl-NL" sz="2800" dirty="0" smtClean="0">
                <a:solidFill>
                  <a:srgbClr val="10253F"/>
                </a:solidFill>
                <a:latin typeface="Avenir Book"/>
                <a:cs typeface="Avenir Book"/>
              </a:rPr>
              <a:t>-</a:t>
            </a:r>
            <a:r>
              <a:rPr lang="nl-NL" sz="2800" dirty="0">
                <a:solidFill>
                  <a:srgbClr val="10253F"/>
                </a:solidFill>
                <a:latin typeface="Avenir Book"/>
                <a:cs typeface="Avenir Book"/>
              </a:rPr>
              <a:t>m</a:t>
            </a:r>
            <a:r>
              <a:rPr lang="nl-NL" sz="2800" dirty="0" smtClean="0">
                <a:solidFill>
                  <a:srgbClr val="10253F"/>
                </a:solidFill>
                <a:latin typeface="Avenir Book"/>
                <a:cs typeface="Avenir Book"/>
              </a:rPr>
              <a:t>aking</a:t>
            </a:r>
            <a:endParaRPr lang="nl-NL" sz="2800" dirty="0">
              <a:solidFill>
                <a:srgbClr val="10253F"/>
              </a:solidFill>
              <a:latin typeface="Avenir Book"/>
              <a:cs typeface="Avenir Book"/>
            </a:endParaRPr>
          </a:p>
        </p:txBody>
      </p:sp>
      <p:sp>
        <p:nvSpPr>
          <p:cNvPr id="5" name="Tijdelijke aanduiding voor inhoud 4"/>
          <p:cNvSpPr>
            <a:spLocks noGrp="1"/>
          </p:cNvSpPr>
          <p:nvPr>
            <p:ph idx="1"/>
          </p:nvPr>
        </p:nvSpPr>
        <p:spPr>
          <a:xfrm>
            <a:off x="457200" y="2286000"/>
            <a:ext cx="8229600" cy="4170363"/>
          </a:xfrm>
        </p:spPr>
        <p:txBody>
          <a:bodyPr>
            <a:normAutofit/>
          </a:bodyPr>
          <a:lstStyle/>
          <a:p>
            <a:pPr marL="355600" indent="0">
              <a:spcBef>
                <a:spcPts val="600"/>
              </a:spcBef>
              <a:spcAft>
                <a:spcPts val="600"/>
              </a:spcAft>
              <a:buNone/>
            </a:pPr>
            <a:r>
              <a:rPr lang="nl-NL" sz="1600" dirty="0" smtClean="0">
                <a:solidFill>
                  <a:srgbClr val="10253F"/>
                </a:solidFill>
                <a:latin typeface="Avenir Book"/>
                <a:cs typeface="Avenir Book"/>
              </a:rPr>
              <a:t>Risk </a:t>
            </a:r>
            <a:r>
              <a:rPr lang="nl-NL" sz="1600" dirty="0" err="1" smtClean="0">
                <a:solidFill>
                  <a:srgbClr val="10253F"/>
                </a:solidFill>
                <a:latin typeface="Avenir Book"/>
                <a:cs typeface="Avenir Book"/>
              </a:rPr>
              <a:t>notifications</a:t>
            </a:r>
            <a:r>
              <a:rPr lang="nl-NL" sz="1600" dirty="0" smtClean="0">
                <a:solidFill>
                  <a:srgbClr val="10253F"/>
                </a:solidFill>
                <a:latin typeface="Avenir Book"/>
                <a:cs typeface="Avenir Book"/>
              </a:rPr>
              <a:t> </a:t>
            </a:r>
            <a:r>
              <a:rPr lang="nl-NL" sz="1600" u="sng" dirty="0" err="1" smtClean="0">
                <a:solidFill>
                  <a:srgbClr val="10253F"/>
                </a:solidFill>
                <a:latin typeface="Avenir Book"/>
                <a:cs typeface="Avenir Book"/>
              </a:rPr>
              <a:t>produce</a:t>
            </a:r>
            <a:r>
              <a:rPr lang="nl-NL" sz="1600" u="sng" dirty="0" smtClean="0">
                <a:solidFill>
                  <a:srgbClr val="10253F"/>
                </a:solidFill>
                <a:latin typeface="Avenir Book"/>
                <a:cs typeface="Avenir Book"/>
              </a:rPr>
              <a:t> </a:t>
            </a:r>
            <a:r>
              <a:rPr lang="nl-NL" sz="1600" u="sng" dirty="0" err="1" smtClean="0">
                <a:solidFill>
                  <a:srgbClr val="10253F"/>
                </a:solidFill>
                <a:latin typeface="Avenir Book"/>
                <a:cs typeface="Avenir Book"/>
              </a:rPr>
              <a:t>legal</a:t>
            </a:r>
            <a:r>
              <a:rPr lang="nl-NL" sz="1600" u="sng" dirty="0" smtClean="0">
                <a:solidFill>
                  <a:srgbClr val="10253F"/>
                </a:solidFill>
                <a:latin typeface="Avenir Book"/>
                <a:cs typeface="Avenir Book"/>
              </a:rPr>
              <a:t> </a:t>
            </a:r>
            <a:r>
              <a:rPr lang="nl-NL" sz="1600" u="sng" dirty="0" err="1" smtClean="0">
                <a:solidFill>
                  <a:srgbClr val="10253F"/>
                </a:solidFill>
                <a:latin typeface="Avenir Book"/>
                <a:cs typeface="Avenir Book"/>
              </a:rPr>
              <a:t>effects</a:t>
            </a:r>
            <a:r>
              <a:rPr lang="nl-NL" sz="1600" dirty="0" smtClean="0">
                <a:solidFill>
                  <a:srgbClr val="10253F"/>
                </a:solidFill>
                <a:latin typeface="Avenir Book"/>
                <a:cs typeface="Avenir Book"/>
              </a:rPr>
              <a:t> / </a:t>
            </a:r>
            <a:r>
              <a:rPr lang="nl-NL" sz="1600" u="sng" dirty="0" err="1" smtClean="0">
                <a:solidFill>
                  <a:srgbClr val="10253F"/>
                </a:solidFill>
                <a:latin typeface="Avenir Book"/>
                <a:cs typeface="Avenir Book"/>
              </a:rPr>
              <a:t>significantly</a:t>
            </a:r>
            <a:r>
              <a:rPr lang="nl-NL" sz="1600" u="sng" dirty="0" smtClean="0">
                <a:solidFill>
                  <a:srgbClr val="10253F"/>
                </a:solidFill>
                <a:latin typeface="Avenir Book"/>
                <a:cs typeface="Avenir Book"/>
              </a:rPr>
              <a:t> </a:t>
            </a:r>
            <a:r>
              <a:rPr lang="nl-NL" sz="1600" u="sng" dirty="0">
                <a:solidFill>
                  <a:srgbClr val="10253F"/>
                </a:solidFill>
                <a:latin typeface="Avenir Book"/>
                <a:cs typeface="Avenir Book"/>
              </a:rPr>
              <a:t>affect </a:t>
            </a:r>
            <a:r>
              <a:rPr lang="nl-NL" sz="1600" dirty="0" err="1" smtClean="0">
                <a:solidFill>
                  <a:srgbClr val="10253F"/>
                </a:solidFill>
                <a:latin typeface="Avenir Book"/>
                <a:cs typeface="Avenir Book"/>
              </a:rPr>
              <a:t>citizens</a:t>
            </a:r>
            <a:r>
              <a:rPr lang="nl-NL" sz="1600" dirty="0" smtClean="0">
                <a:solidFill>
                  <a:srgbClr val="10253F"/>
                </a:solidFill>
                <a:latin typeface="Avenir Book"/>
                <a:cs typeface="Avenir Book"/>
              </a:rPr>
              <a:t> </a:t>
            </a:r>
            <a:r>
              <a:rPr lang="nl-NL" sz="1600" dirty="0" err="1" smtClean="0">
                <a:solidFill>
                  <a:srgbClr val="10253F"/>
                </a:solidFill>
                <a:latin typeface="Avenir Book"/>
                <a:cs typeface="Avenir Book"/>
              </a:rPr>
              <a:t>because</a:t>
            </a:r>
            <a:r>
              <a:rPr lang="nl-NL" sz="1600" dirty="0" smtClean="0">
                <a:solidFill>
                  <a:srgbClr val="10253F"/>
                </a:solidFill>
                <a:latin typeface="Avenir Book"/>
                <a:cs typeface="Avenir Book"/>
              </a:rPr>
              <a:t> </a:t>
            </a:r>
            <a:r>
              <a:rPr lang="nl-NL" sz="1600" dirty="0" err="1" smtClean="0">
                <a:solidFill>
                  <a:srgbClr val="10253F"/>
                </a:solidFill>
                <a:latin typeface="Avenir Book"/>
                <a:cs typeface="Avenir Book"/>
              </a:rPr>
              <a:t>they</a:t>
            </a:r>
            <a:r>
              <a:rPr lang="nl-NL" sz="1600" dirty="0" smtClean="0">
                <a:solidFill>
                  <a:srgbClr val="10253F"/>
                </a:solidFill>
                <a:latin typeface="Avenir Book"/>
                <a:cs typeface="Avenir Book"/>
              </a:rPr>
              <a:t>:</a:t>
            </a:r>
          </a:p>
          <a:p>
            <a:pPr marL="895350" indent="-171450">
              <a:spcBef>
                <a:spcPts val="600"/>
              </a:spcBef>
              <a:spcAft>
                <a:spcPts val="600"/>
              </a:spcAft>
              <a:buFontTx/>
              <a:buChar char="-"/>
            </a:pPr>
            <a:r>
              <a:rPr lang="nl-NL" sz="1600" dirty="0" err="1" smtClean="0">
                <a:solidFill>
                  <a:srgbClr val="10253F"/>
                </a:solidFill>
                <a:latin typeface="Avenir Book"/>
                <a:cs typeface="Avenir Book"/>
              </a:rPr>
              <a:t>qualify</a:t>
            </a:r>
            <a:r>
              <a:rPr lang="nl-NL" sz="1600" dirty="0" smtClean="0">
                <a:solidFill>
                  <a:srgbClr val="10253F"/>
                </a:solidFill>
                <a:latin typeface="Avenir Book"/>
                <a:cs typeface="Avenir Book"/>
              </a:rPr>
              <a:t> as “</a:t>
            </a:r>
            <a:r>
              <a:rPr lang="nl-NL" sz="1600" dirty="0" err="1" smtClean="0">
                <a:solidFill>
                  <a:srgbClr val="10253F"/>
                </a:solidFill>
                <a:latin typeface="Avenir Book"/>
                <a:cs typeface="Avenir Book"/>
              </a:rPr>
              <a:t>increased</a:t>
            </a:r>
            <a:r>
              <a:rPr lang="nl-NL" sz="1600" dirty="0" smtClean="0">
                <a:solidFill>
                  <a:srgbClr val="10253F"/>
                </a:solidFill>
                <a:latin typeface="Avenir Book"/>
                <a:cs typeface="Avenir Book"/>
              </a:rPr>
              <a:t> security </a:t>
            </a:r>
            <a:r>
              <a:rPr lang="nl-NL" sz="1600" dirty="0" err="1" smtClean="0">
                <a:solidFill>
                  <a:srgbClr val="10253F"/>
                </a:solidFill>
                <a:latin typeface="Avenir Book"/>
                <a:cs typeface="Avenir Book"/>
              </a:rPr>
              <a:t>measures</a:t>
            </a:r>
            <a:r>
              <a:rPr lang="nl-NL" sz="1600" dirty="0" smtClean="0">
                <a:solidFill>
                  <a:srgbClr val="10253F"/>
                </a:solidFill>
                <a:latin typeface="Avenir Book"/>
                <a:cs typeface="Avenir Book"/>
              </a:rPr>
              <a:t> or surveillance”;</a:t>
            </a:r>
          </a:p>
          <a:p>
            <a:pPr marL="895350" indent="-171450">
              <a:spcBef>
                <a:spcPts val="600"/>
              </a:spcBef>
              <a:spcAft>
                <a:spcPts val="600"/>
              </a:spcAft>
              <a:buFontTx/>
              <a:buChar char="-"/>
            </a:pPr>
            <a:r>
              <a:rPr lang="nl-NL" sz="1600" dirty="0" err="1" smtClean="0">
                <a:solidFill>
                  <a:srgbClr val="10253F"/>
                </a:solidFill>
                <a:latin typeface="Avenir Book"/>
                <a:cs typeface="Avenir Book"/>
              </a:rPr>
              <a:t>can</a:t>
            </a:r>
            <a:r>
              <a:rPr lang="nl-NL" sz="1600" dirty="0" smtClean="0">
                <a:solidFill>
                  <a:srgbClr val="10253F"/>
                </a:solidFill>
                <a:latin typeface="Avenir Book"/>
                <a:cs typeface="Avenir Book"/>
              </a:rPr>
              <a:t> have severe </a:t>
            </a:r>
            <a:r>
              <a:rPr lang="nl-NL" sz="1600" dirty="0" err="1" smtClean="0">
                <a:solidFill>
                  <a:srgbClr val="10253F"/>
                </a:solidFill>
                <a:latin typeface="Avenir Book"/>
                <a:cs typeface="Avenir Book"/>
              </a:rPr>
              <a:t>consequences</a:t>
            </a:r>
            <a:r>
              <a:rPr lang="nl-NL" sz="1600" dirty="0" smtClean="0">
                <a:solidFill>
                  <a:srgbClr val="10253F"/>
                </a:solidFill>
                <a:latin typeface="Avenir Book"/>
                <a:cs typeface="Avenir Book"/>
              </a:rPr>
              <a:t>, </a:t>
            </a:r>
            <a:r>
              <a:rPr lang="nl-NL" sz="1600" dirty="0" err="1" smtClean="0">
                <a:solidFill>
                  <a:srgbClr val="10253F"/>
                </a:solidFill>
                <a:latin typeface="Avenir Book"/>
                <a:cs typeface="Avenir Book"/>
              </a:rPr>
              <a:t>such</a:t>
            </a:r>
            <a:r>
              <a:rPr lang="nl-NL" sz="1600" dirty="0" smtClean="0">
                <a:solidFill>
                  <a:srgbClr val="10253F"/>
                </a:solidFill>
                <a:latin typeface="Avenir Book"/>
                <a:cs typeface="Avenir Book"/>
              </a:rPr>
              <a:t> as </a:t>
            </a:r>
            <a:r>
              <a:rPr lang="nl-NL" sz="1600" dirty="0" err="1" smtClean="0">
                <a:solidFill>
                  <a:srgbClr val="10253F"/>
                </a:solidFill>
                <a:latin typeface="Avenir Book"/>
                <a:cs typeface="Avenir Book"/>
              </a:rPr>
              <a:t>denial</a:t>
            </a:r>
            <a:r>
              <a:rPr lang="nl-NL" sz="1600" dirty="0" smtClean="0">
                <a:solidFill>
                  <a:srgbClr val="10253F"/>
                </a:solidFill>
                <a:latin typeface="Avenir Book"/>
                <a:cs typeface="Avenir Book"/>
              </a:rPr>
              <a:t> of </a:t>
            </a:r>
            <a:r>
              <a:rPr lang="nl-NL" sz="1600" dirty="0" err="1" smtClean="0">
                <a:solidFill>
                  <a:srgbClr val="10253F"/>
                </a:solidFill>
                <a:latin typeface="Avenir Book"/>
                <a:cs typeface="Avenir Book"/>
              </a:rPr>
              <a:t>social</a:t>
            </a:r>
            <a:r>
              <a:rPr lang="nl-NL" sz="1600" dirty="0" smtClean="0">
                <a:solidFill>
                  <a:srgbClr val="10253F"/>
                </a:solidFill>
                <a:latin typeface="Avenir Book"/>
                <a:cs typeface="Avenir Book"/>
              </a:rPr>
              <a:t> benefits </a:t>
            </a:r>
            <a:r>
              <a:rPr lang="nl-NL" sz="1600" dirty="0" err="1" smtClean="0">
                <a:solidFill>
                  <a:srgbClr val="10253F"/>
                </a:solidFill>
                <a:latin typeface="Avenir Book"/>
                <a:cs typeface="Avenir Book"/>
              </a:rPr>
              <a:t>and</a:t>
            </a:r>
            <a:r>
              <a:rPr lang="nl-NL" sz="1600" dirty="0" smtClean="0">
                <a:solidFill>
                  <a:srgbClr val="10253F"/>
                </a:solidFill>
                <a:latin typeface="Avenir Book"/>
                <a:cs typeface="Avenir Book"/>
              </a:rPr>
              <a:t>/or </a:t>
            </a:r>
            <a:r>
              <a:rPr lang="nl-NL" sz="1600" dirty="0" err="1" smtClean="0">
                <a:solidFill>
                  <a:srgbClr val="10253F"/>
                </a:solidFill>
                <a:latin typeface="Avenir Book"/>
                <a:cs typeface="Avenir Book"/>
              </a:rPr>
              <a:t>imposing</a:t>
            </a:r>
            <a:r>
              <a:rPr lang="nl-NL" sz="1600" dirty="0" smtClean="0">
                <a:solidFill>
                  <a:srgbClr val="10253F"/>
                </a:solidFill>
                <a:latin typeface="Avenir Book"/>
                <a:cs typeface="Avenir Book"/>
              </a:rPr>
              <a:t> of </a:t>
            </a:r>
            <a:r>
              <a:rPr lang="nl-NL" sz="1600" dirty="0" err="1" smtClean="0">
                <a:solidFill>
                  <a:srgbClr val="10253F"/>
                </a:solidFill>
                <a:latin typeface="Avenir Book"/>
                <a:cs typeface="Avenir Book"/>
              </a:rPr>
              <a:t>fines</a:t>
            </a:r>
            <a:r>
              <a:rPr lang="nl-NL" sz="1600" dirty="0" smtClean="0">
                <a:solidFill>
                  <a:srgbClr val="10253F"/>
                </a:solidFill>
                <a:latin typeface="Avenir Book"/>
                <a:cs typeface="Avenir Book"/>
              </a:rPr>
              <a:t>;</a:t>
            </a:r>
          </a:p>
          <a:p>
            <a:pPr marL="895350" indent="-171450">
              <a:spcBef>
                <a:spcPts val="600"/>
              </a:spcBef>
              <a:spcAft>
                <a:spcPts val="600"/>
              </a:spcAft>
              <a:buFontTx/>
              <a:buChar char="-"/>
            </a:pPr>
            <a:r>
              <a:rPr lang="nl-NL" sz="1600" dirty="0" err="1">
                <a:solidFill>
                  <a:srgbClr val="10253F"/>
                </a:solidFill>
                <a:latin typeface="Avenir Book"/>
                <a:cs typeface="Avenir Book"/>
              </a:rPr>
              <a:t>i</a:t>
            </a:r>
            <a:r>
              <a:rPr lang="nl-NL" sz="1600" dirty="0" err="1" smtClean="0">
                <a:solidFill>
                  <a:srgbClr val="10253F"/>
                </a:solidFill>
                <a:latin typeface="Avenir Book"/>
                <a:cs typeface="Avenir Book"/>
              </a:rPr>
              <a:t>nfluence</a:t>
            </a:r>
            <a:r>
              <a:rPr lang="nl-NL" sz="1600" dirty="0" smtClean="0">
                <a:solidFill>
                  <a:srgbClr val="10253F"/>
                </a:solidFill>
                <a:latin typeface="Avenir Book"/>
                <a:cs typeface="Avenir Book"/>
              </a:rPr>
              <a:t> </a:t>
            </a:r>
            <a:r>
              <a:rPr lang="nl-NL" sz="1600" dirty="0" err="1" smtClean="0">
                <a:solidFill>
                  <a:srgbClr val="10253F"/>
                </a:solidFill>
                <a:latin typeface="Avenir Book"/>
                <a:cs typeface="Avenir Book"/>
              </a:rPr>
              <a:t>circumstances</a:t>
            </a:r>
            <a:r>
              <a:rPr lang="nl-NL" sz="1600" dirty="0" smtClean="0">
                <a:solidFill>
                  <a:srgbClr val="10253F"/>
                </a:solidFill>
                <a:latin typeface="Avenir Book"/>
                <a:cs typeface="Avenir Book"/>
              </a:rPr>
              <a:t>, </a:t>
            </a:r>
            <a:r>
              <a:rPr lang="nl-NL" sz="1600" dirty="0" err="1" smtClean="0">
                <a:solidFill>
                  <a:srgbClr val="10253F"/>
                </a:solidFill>
                <a:latin typeface="Avenir Book"/>
                <a:cs typeface="Avenir Book"/>
              </a:rPr>
              <a:t>behaviour</a:t>
            </a:r>
            <a:r>
              <a:rPr lang="nl-NL" sz="1600" dirty="0" smtClean="0">
                <a:solidFill>
                  <a:srgbClr val="10253F"/>
                </a:solidFill>
                <a:latin typeface="Avenir Book"/>
                <a:cs typeface="Avenir Book"/>
              </a:rPr>
              <a:t> or </a:t>
            </a:r>
            <a:r>
              <a:rPr lang="nl-NL" sz="1600" dirty="0" err="1" smtClean="0">
                <a:solidFill>
                  <a:srgbClr val="10253F"/>
                </a:solidFill>
                <a:latin typeface="Avenir Book"/>
                <a:cs typeface="Avenir Book"/>
              </a:rPr>
              <a:t>choices</a:t>
            </a:r>
            <a:r>
              <a:rPr lang="nl-NL" sz="1600" dirty="0">
                <a:solidFill>
                  <a:srgbClr val="10253F"/>
                </a:solidFill>
                <a:latin typeface="Avenir Book"/>
                <a:cs typeface="Avenir Book"/>
              </a:rPr>
              <a:t> </a:t>
            </a:r>
            <a:r>
              <a:rPr lang="nl-NL" sz="1600" dirty="0" smtClean="0">
                <a:solidFill>
                  <a:srgbClr val="10253F"/>
                </a:solidFill>
                <a:latin typeface="Avenir Book"/>
                <a:cs typeface="Avenir Book"/>
              </a:rPr>
              <a:t>of </a:t>
            </a:r>
            <a:r>
              <a:rPr lang="nl-NL" sz="1600" dirty="0" err="1" smtClean="0">
                <a:solidFill>
                  <a:srgbClr val="10253F"/>
                </a:solidFill>
                <a:latin typeface="Avenir Book"/>
                <a:cs typeface="Avenir Book"/>
              </a:rPr>
              <a:t>individuals</a:t>
            </a:r>
            <a:r>
              <a:rPr lang="nl-NL" sz="1600" dirty="0" smtClean="0">
                <a:solidFill>
                  <a:srgbClr val="10253F"/>
                </a:solidFill>
                <a:latin typeface="Avenir Book"/>
                <a:cs typeface="Avenir Book"/>
              </a:rPr>
              <a:t> </a:t>
            </a:r>
            <a:r>
              <a:rPr lang="nl-NL" sz="1600" dirty="0" err="1" smtClean="0">
                <a:solidFill>
                  <a:srgbClr val="10253F"/>
                </a:solidFill>
                <a:latin typeface="Avenir Book"/>
                <a:cs typeface="Avenir Book"/>
              </a:rPr>
              <a:t>concerned</a:t>
            </a:r>
            <a:r>
              <a:rPr lang="nl-NL" sz="1600" dirty="0" smtClean="0">
                <a:solidFill>
                  <a:srgbClr val="10253F"/>
                </a:solidFill>
                <a:latin typeface="Avenir Book"/>
                <a:cs typeface="Avenir Book"/>
              </a:rPr>
              <a:t>.</a:t>
            </a:r>
          </a:p>
          <a:p>
            <a:pPr marL="355600" indent="0">
              <a:spcBef>
                <a:spcPts val="600"/>
              </a:spcBef>
              <a:spcAft>
                <a:spcPts val="600"/>
              </a:spcAft>
              <a:buNone/>
            </a:pPr>
            <a:endParaRPr lang="nl-NL" sz="1600" dirty="0" smtClean="0">
              <a:solidFill>
                <a:srgbClr val="10253F"/>
              </a:solidFill>
              <a:latin typeface="Avenir Book"/>
              <a:cs typeface="Avenir Book"/>
            </a:endParaRPr>
          </a:p>
          <a:p>
            <a:pPr marL="355600" indent="0">
              <a:spcBef>
                <a:spcPts val="600"/>
              </a:spcBef>
              <a:spcAft>
                <a:spcPts val="600"/>
              </a:spcAft>
              <a:buNone/>
            </a:pPr>
            <a:r>
              <a:rPr lang="nl-NL" sz="1600" dirty="0" smtClean="0">
                <a:solidFill>
                  <a:srgbClr val="10253F"/>
                </a:solidFill>
                <a:latin typeface="Avenir Book"/>
                <a:cs typeface="Avenir Book"/>
              </a:rPr>
              <a:t>Risk </a:t>
            </a:r>
            <a:r>
              <a:rPr lang="nl-NL" sz="1600" dirty="0" err="1" smtClean="0">
                <a:solidFill>
                  <a:srgbClr val="10253F"/>
                </a:solidFill>
                <a:latin typeface="Avenir Book"/>
                <a:cs typeface="Avenir Book"/>
              </a:rPr>
              <a:t>notifications</a:t>
            </a:r>
            <a:r>
              <a:rPr lang="nl-NL" sz="1600" dirty="0" smtClean="0">
                <a:solidFill>
                  <a:srgbClr val="10253F"/>
                </a:solidFill>
                <a:latin typeface="Avenir Book"/>
                <a:cs typeface="Avenir Book"/>
              </a:rPr>
              <a:t> are </a:t>
            </a:r>
            <a:r>
              <a:rPr lang="nl-NL" sz="1600" dirty="0" err="1" smtClean="0">
                <a:solidFill>
                  <a:srgbClr val="10253F"/>
                </a:solidFill>
                <a:latin typeface="Avenir Book"/>
                <a:cs typeface="Avenir Book"/>
              </a:rPr>
              <a:t>generated</a:t>
            </a:r>
            <a:r>
              <a:rPr lang="nl-NL" sz="1600" dirty="0" smtClean="0">
                <a:solidFill>
                  <a:srgbClr val="10253F"/>
                </a:solidFill>
                <a:latin typeface="Avenir Book"/>
                <a:cs typeface="Avenir Book"/>
              </a:rPr>
              <a:t> without human </a:t>
            </a:r>
            <a:r>
              <a:rPr lang="nl-NL" sz="1600" dirty="0" err="1" smtClean="0">
                <a:solidFill>
                  <a:srgbClr val="10253F"/>
                </a:solidFill>
                <a:latin typeface="Avenir Book"/>
                <a:cs typeface="Avenir Book"/>
              </a:rPr>
              <a:t>interference</a:t>
            </a:r>
            <a:r>
              <a:rPr lang="nl-NL" sz="1600" dirty="0" smtClean="0">
                <a:solidFill>
                  <a:srgbClr val="10253F"/>
                </a:solidFill>
                <a:latin typeface="Avenir Book"/>
                <a:cs typeface="Avenir Book"/>
              </a:rPr>
              <a:t>.</a:t>
            </a:r>
          </a:p>
          <a:p>
            <a:pPr marL="355600" indent="0" algn="ctr">
              <a:buNone/>
            </a:pPr>
            <a:endParaRPr lang="nl-NL" sz="2800" dirty="0">
              <a:solidFill>
                <a:srgbClr val="17375E"/>
              </a:solidFill>
              <a:latin typeface="Avenir Book"/>
              <a:cs typeface="Avenir Book"/>
            </a:endParaRPr>
          </a:p>
          <a:p>
            <a:pPr marL="355600" indent="0">
              <a:buNone/>
            </a:pPr>
            <a:r>
              <a:rPr lang="nl-NL" sz="1200" dirty="0">
                <a:solidFill>
                  <a:srgbClr val="17375E"/>
                </a:solidFill>
                <a:latin typeface="Avenir Book"/>
                <a:cs typeface="Avenir Book"/>
              </a:rPr>
              <a:t>Art. 29 Data </a:t>
            </a:r>
            <a:r>
              <a:rPr lang="nl-NL" sz="1200" dirty="0" err="1">
                <a:solidFill>
                  <a:srgbClr val="17375E"/>
                </a:solidFill>
                <a:latin typeface="Avenir Book"/>
                <a:cs typeface="Avenir Book"/>
              </a:rPr>
              <a:t>Protection</a:t>
            </a:r>
            <a:r>
              <a:rPr lang="nl-NL" sz="1200" dirty="0">
                <a:solidFill>
                  <a:srgbClr val="17375E"/>
                </a:solidFill>
                <a:latin typeface="Avenir Book"/>
                <a:cs typeface="Avenir Book"/>
              </a:rPr>
              <a:t> </a:t>
            </a:r>
            <a:r>
              <a:rPr lang="nl-NL" sz="1200" dirty="0" err="1">
                <a:solidFill>
                  <a:srgbClr val="17375E"/>
                </a:solidFill>
                <a:latin typeface="Avenir Book"/>
                <a:cs typeface="Avenir Book"/>
              </a:rPr>
              <a:t>Working</a:t>
            </a:r>
            <a:r>
              <a:rPr lang="nl-NL" sz="1200" dirty="0">
                <a:solidFill>
                  <a:srgbClr val="17375E"/>
                </a:solidFill>
                <a:latin typeface="Avenir Book"/>
                <a:cs typeface="Avenir Book"/>
              </a:rPr>
              <a:t> Party: </a:t>
            </a:r>
            <a:r>
              <a:rPr lang="nl-NL" sz="1200" dirty="0" err="1">
                <a:solidFill>
                  <a:srgbClr val="17375E"/>
                </a:solidFill>
                <a:latin typeface="Avenir Book"/>
                <a:cs typeface="Avenir Book"/>
              </a:rPr>
              <a:t>Guidelines</a:t>
            </a:r>
            <a:r>
              <a:rPr lang="nl-NL" sz="1200" dirty="0">
                <a:solidFill>
                  <a:srgbClr val="17375E"/>
                </a:solidFill>
                <a:latin typeface="Avenir Book"/>
                <a:cs typeface="Avenir Book"/>
              </a:rPr>
              <a:t> on </a:t>
            </a:r>
            <a:r>
              <a:rPr lang="nl-NL" sz="1200" dirty="0" err="1">
                <a:solidFill>
                  <a:srgbClr val="17375E"/>
                </a:solidFill>
                <a:latin typeface="Avenir Book"/>
                <a:cs typeface="Avenir Book"/>
              </a:rPr>
              <a:t>Automated</a:t>
            </a:r>
            <a:r>
              <a:rPr lang="nl-NL" sz="1200" dirty="0">
                <a:solidFill>
                  <a:srgbClr val="17375E"/>
                </a:solidFill>
                <a:latin typeface="Avenir Book"/>
                <a:cs typeface="Avenir Book"/>
              </a:rPr>
              <a:t> </a:t>
            </a:r>
            <a:r>
              <a:rPr lang="nl-NL" sz="1200" dirty="0" err="1">
                <a:solidFill>
                  <a:srgbClr val="17375E"/>
                </a:solidFill>
                <a:latin typeface="Avenir Book"/>
                <a:cs typeface="Avenir Book"/>
              </a:rPr>
              <a:t>individual</a:t>
            </a:r>
            <a:r>
              <a:rPr lang="nl-NL" sz="1200" dirty="0">
                <a:solidFill>
                  <a:srgbClr val="17375E"/>
                </a:solidFill>
                <a:latin typeface="Avenir Book"/>
                <a:cs typeface="Avenir Book"/>
              </a:rPr>
              <a:t> </a:t>
            </a:r>
            <a:r>
              <a:rPr lang="nl-NL" sz="1200" dirty="0" err="1">
                <a:solidFill>
                  <a:srgbClr val="17375E"/>
                </a:solidFill>
                <a:latin typeface="Avenir Book"/>
                <a:cs typeface="Avenir Book"/>
              </a:rPr>
              <a:t>decision</a:t>
            </a:r>
            <a:r>
              <a:rPr lang="nl-NL" sz="1200" dirty="0">
                <a:solidFill>
                  <a:srgbClr val="17375E"/>
                </a:solidFill>
                <a:latin typeface="Avenir Book"/>
                <a:cs typeface="Avenir Book"/>
              </a:rPr>
              <a:t>-making </a:t>
            </a:r>
            <a:r>
              <a:rPr lang="nl-NL" sz="1200" dirty="0" err="1">
                <a:solidFill>
                  <a:srgbClr val="17375E"/>
                </a:solidFill>
                <a:latin typeface="Avenir Book"/>
                <a:cs typeface="Avenir Book"/>
              </a:rPr>
              <a:t>and</a:t>
            </a:r>
            <a:r>
              <a:rPr lang="nl-NL" sz="1200" dirty="0">
                <a:solidFill>
                  <a:srgbClr val="17375E"/>
                </a:solidFill>
                <a:latin typeface="Avenir Book"/>
                <a:cs typeface="Avenir Book"/>
              </a:rPr>
              <a:t> </a:t>
            </a:r>
            <a:r>
              <a:rPr lang="nl-NL" sz="1200" dirty="0" err="1" smtClean="0">
                <a:solidFill>
                  <a:srgbClr val="17375E"/>
                </a:solidFill>
                <a:latin typeface="Avenir Book"/>
                <a:cs typeface="Avenir Book"/>
              </a:rPr>
              <a:t>Profiling</a:t>
            </a:r>
            <a:r>
              <a:rPr lang="nl-NL" sz="1200" dirty="0">
                <a:solidFill>
                  <a:srgbClr val="17375E"/>
                </a:solidFill>
                <a:latin typeface="Avenir Book"/>
                <a:cs typeface="Avenir Book"/>
              </a:rPr>
              <a:t> (</a:t>
            </a:r>
          </a:p>
          <a:p>
            <a:pPr marL="355600" indent="0">
              <a:buNone/>
            </a:pPr>
            <a:r>
              <a:rPr lang="nl-NL" sz="1200" dirty="0">
                <a:solidFill>
                  <a:srgbClr val="17375E"/>
                </a:solidFill>
                <a:latin typeface="Avenir Book"/>
                <a:cs typeface="Avenir Book"/>
              </a:rPr>
              <a:t>WP251rev.</a:t>
            </a:r>
            <a:r>
              <a:rPr lang="nl-NL" sz="1200" dirty="0" smtClean="0">
                <a:solidFill>
                  <a:srgbClr val="17375E"/>
                </a:solidFill>
                <a:latin typeface="Avenir Book"/>
                <a:cs typeface="Avenir Book"/>
              </a:rPr>
              <a:t>01), p. 10. </a:t>
            </a:r>
            <a:endParaRPr lang="nl-NL" sz="1200" dirty="0">
              <a:solidFill>
                <a:srgbClr val="17375E"/>
              </a:solidFill>
              <a:latin typeface="Avenir Book"/>
              <a:cs typeface="Avenir Book"/>
            </a:endParaRPr>
          </a:p>
          <a:p>
            <a:pPr marL="355600" indent="0" algn="ctr">
              <a:spcBef>
                <a:spcPts val="600"/>
              </a:spcBef>
              <a:spcAft>
                <a:spcPts val="600"/>
              </a:spcAft>
              <a:buNone/>
            </a:pPr>
            <a:endParaRPr lang="nl-NL" sz="1800" dirty="0">
              <a:solidFill>
                <a:srgbClr val="000000"/>
              </a:solidFill>
              <a:latin typeface="Avenir Book"/>
              <a:cs typeface="Avenir Book"/>
            </a:endParaRPr>
          </a:p>
          <a:p>
            <a:pPr marL="355600" indent="0" algn="ctr">
              <a:spcBef>
                <a:spcPts val="600"/>
              </a:spcBef>
              <a:spcAft>
                <a:spcPts val="600"/>
              </a:spcAft>
              <a:buNone/>
            </a:pPr>
            <a:endParaRPr lang="nl-NL" sz="1200" dirty="0" smtClean="0">
              <a:solidFill>
                <a:srgbClr val="000000"/>
              </a:solidFill>
              <a:latin typeface="Avenir Book"/>
              <a:cs typeface="Avenir Book"/>
            </a:endParaRPr>
          </a:p>
          <a:p>
            <a:pPr marL="355600" indent="0" algn="ctr">
              <a:spcBef>
                <a:spcPts val="600"/>
              </a:spcBef>
              <a:spcAft>
                <a:spcPts val="600"/>
              </a:spcAft>
              <a:buNone/>
            </a:pPr>
            <a:endParaRPr lang="is-IS" sz="1200" dirty="0">
              <a:solidFill>
                <a:srgbClr val="000000"/>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1079500" indent="-355600">
              <a:buFontTx/>
              <a:buChar char="-"/>
            </a:pPr>
            <a:endParaRPr lang="nl-NL" sz="1800" dirty="0" smtClean="0">
              <a:solidFill>
                <a:srgbClr val="17375E"/>
              </a:solidFill>
              <a:latin typeface="Avenir Book"/>
              <a:cs typeface="Avenir Book"/>
            </a:endParaRPr>
          </a:p>
        </p:txBody>
      </p:sp>
      <p:pic>
        <p:nvPicPr>
          <p:cNvPr id="6" name="Afbeelding 5" descr="Logo-Ek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sp>
        <p:nvSpPr>
          <p:cNvPr id="3" name="Tekstvak 2"/>
          <p:cNvSpPr txBox="1"/>
          <p:nvPr/>
        </p:nvSpPr>
        <p:spPr>
          <a:xfrm>
            <a:off x="4254500" y="2895600"/>
            <a:ext cx="184666"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7366842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328520"/>
            <a:ext cx="8229600" cy="665380"/>
          </a:xfrm>
        </p:spPr>
        <p:txBody>
          <a:bodyPr>
            <a:normAutofit/>
          </a:bodyPr>
          <a:lstStyle/>
          <a:p>
            <a:r>
              <a:rPr lang="nl-NL" sz="3600" dirty="0" err="1" smtClean="0">
                <a:solidFill>
                  <a:srgbClr val="10253F"/>
                </a:solidFill>
                <a:latin typeface="Avenir Book"/>
                <a:cs typeface="Avenir Book"/>
              </a:rPr>
              <a:t>Lack</a:t>
            </a:r>
            <a:r>
              <a:rPr lang="nl-NL" sz="3600" dirty="0" smtClean="0">
                <a:solidFill>
                  <a:srgbClr val="10253F"/>
                </a:solidFill>
                <a:latin typeface="Avenir Book"/>
                <a:cs typeface="Avenir Book"/>
              </a:rPr>
              <a:t> of </a:t>
            </a:r>
            <a:r>
              <a:rPr lang="nl-NL" sz="3600" dirty="0" err="1" smtClean="0">
                <a:solidFill>
                  <a:srgbClr val="10253F"/>
                </a:solidFill>
                <a:latin typeface="Avenir Book"/>
                <a:cs typeface="Avenir Book"/>
              </a:rPr>
              <a:t>transparancy</a:t>
            </a:r>
            <a:endParaRPr lang="nl-NL" sz="3600" dirty="0">
              <a:solidFill>
                <a:srgbClr val="10253F"/>
              </a:solidFill>
              <a:latin typeface="Avenir Book"/>
              <a:cs typeface="Avenir Book"/>
            </a:endParaRPr>
          </a:p>
        </p:txBody>
      </p:sp>
      <p:sp>
        <p:nvSpPr>
          <p:cNvPr id="5" name="Tijdelijke aanduiding voor inhoud 4"/>
          <p:cNvSpPr>
            <a:spLocks noGrp="1"/>
          </p:cNvSpPr>
          <p:nvPr>
            <p:ph idx="1"/>
          </p:nvPr>
        </p:nvSpPr>
        <p:spPr>
          <a:xfrm>
            <a:off x="457200" y="2286001"/>
            <a:ext cx="4826000" cy="3886200"/>
          </a:xfrm>
        </p:spPr>
        <p:txBody>
          <a:bodyPr>
            <a:normAutofit fontScale="92500" lnSpcReduction="20000"/>
          </a:bodyPr>
          <a:lstStyle/>
          <a:p>
            <a:pPr marL="355600" indent="0">
              <a:buNone/>
            </a:pPr>
            <a:r>
              <a:rPr lang="nl-NL" sz="1600" dirty="0" smtClean="0">
                <a:solidFill>
                  <a:srgbClr val="17375E"/>
                </a:solidFill>
                <a:latin typeface="Avenir Book"/>
                <a:cs typeface="Avenir Book"/>
              </a:rPr>
              <a:t>SyRI is a black box: </a:t>
            </a:r>
            <a:r>
              <a:rPr lang="nl-NL" sz="1600" dirty="0" err="1" smtClean="0">
                <a:solidFill>
                  <a:srgbClr val="17375E"/>
                </a:solidFill>
                <a:latin typeface="Avenir Book"/>
                <a:cs typeface="Avenir Book"/>
              </a:rPr>
              <a:t>algorithms</a:t>
            </a:r>
            <a:r>
              <a:rPr lang="nl-NL" sz="1600" dirty="0" smtClean="0">
                <a:solidFill>
                  <a:srgbClr val="17375E"/>
                </a:solidFill>
                <a:latin typeface="Avenir Book"/>
                <a:cs typeface="Avenir Book"/>
              </a:rPr>
              <a:t> &amp; risk </a:t>
            </a:r>
            <a:r>
              <a:rPr lang="nl-NL" sz="1600" dirty="0" err="1" smtClean="0">
                <a:solidFill>
                  <a:srgbClr val="17375E"/>
                </a:solidFill>
                <a:latin typeface="Avenir Book"/>
                <a:cs typeface="Avenir Book"/>
              </a:rPr>
              <a:t>models</a:t>
            </a:r>
            <a:r>
              <a:rPr lang="nl-NL" sz="1600" dirty="0" smtClean="0">
                <a:solidFill>
                  <a:srgbClr val="17375E"/>
                </a:solidFill>
                <a:latin typeface="Avenir Book"/>
                <a:cs typeface="Avenir Book"/>
              </a:rPr>
              <a:t> are </a:t>
            </a:r>
            <a:r>
              <a:rPr lang="nl-NL" sz="1600" dirty="0" err="1" smtClean="0">
                <a:solidFill>
                  <a:srgbClr val="17375E"/>
                </a:solidFill>
                <a:latin typeface="Avenir Book"/>
                <a:cs typeface="Avenir Book"/>
              </a:rPr>
              <a:t>not</a:t>
            </a:r>
            <a:r>
              <a:rPr lang="nl-NL" sz="1600" dirty="0" smtClean="0">
                <a:solidFill>
                  <a:srgbClr val="17375E"/>
                </a:solidFill>
                <a:latin typeface="Avenir Book"/>
                <a:cs typeface="Avenir Book"/>
              </a:rPr>
              <a:t> </a:t>
            </a:r>
            <a:r>
              <a:rPr lang="nl-NL" sz="1600" dirty="0" err="1" smtClean="0">
                <a:solidFill>
                  <a:srgbClr val="17375E"/>
                </a:solidFill>
                <a:latin typeface="Avenir Book"/>
                <a:cs typeface="Avenir Book"/>
              </a:rPr>
              <a:t>disclosed</a:t>
            </a:r>
            <a:r>
              <a:rPr lang="nl-NL" sz="1600" dirty="0" smtClean="0">
                <a:solidFill>
                  <a:srgbClr val="17375E"/>
                </a:solidFill>
                <a:latin typeface="Avenir Book"/>
                <a:cs typeface="Avenir Book"/>
              </a:rPr>
              <a:t>.</a:t>
            </a:r>
          </a:p>
          <a:p>
            <a:pPr marL="355600" indent="0">
              <a:buNone/>
            </a:pPr>
            <a:endParaRPr lang="nl-NL" sz="1600" dirty="0" smtClean="0">
              <a:solidFill>
                <a:srgbClr val="17375E"/>
              </a:solidFill>
              <a:latin typeface="Avenir Book"/>
              <a:cs typeface="Avenir Book"/>
            </a:endParaRPr>
          </a:p>
          <a:p>
            <a:pPr marL="355600" indent="0">
              <a:buNone/>
            </a:pPr>
            <a:r>
              <a:rPr lang="nl-NL" sz="1600" dirty="0" smtClean="0">
                <a:solidFill>
                  <a:srgbClr val="17375E"/>
                </a:solidFill>
                <a:latin typeface="Avenir Book"/>
                <a:cs typeface="Avenir Book"/>
              </a:rPr>
              <a:t>Dutch State </a:t>
            </a:r>
            <a:r>
              <a:rPr lang="nl-NL" sz="1600" dirty="0" err="1" smtClean="0">
                <a:solidFill>
                  <a:srgbClr val="17375E"/>
                </a:solidFill>
                <a:latin typeface="Avenir Book"/>
                <a:cs typeface="Avenir Book"/>
              </a:rPr>
              <a:t>violates</a:t>
            </a:r>
            <a:r>
              <a:rPr lang="nl-NL" sz="1600" dirty="0" smtClean="0">
                <a:solidFill>
                  <a:srgbClr val="17375E"/>
                </a:solidFill>
                <a:latin typeface="Avenir Book"/>
                <a:cs typeface="Avenir Book"/>
              </a:rPr>
              <a:t> </a:t>
            </a:r>
            <a:r>
              <a:rPr lang="nl-NL" sz="1600" dirty="0" err="1" smtClean="0">
                <a:solidFill>
                  <a:srgbClr val="17375E"/>
                </a:solidFill>
                <a:latin typeface="Avenir Book"/>
                <a:cs typeface="Avenir Book"/>
              </a:rPr>
              <a:t>transparancy</a:t>
            </a:r>
            <a:r>
              <a:rPr lang="nl-NL" sz="1600" dirty="0" smtClean="0">
                <a:solidFill>
                  <a:srgbClr val="17375E"/>
                </a:solidFill>
                <a:latin typeface="Avenir Book"/>
                <a:cs typeface="Avenir Book"/>
              </a:rPr>
              <a:t> </a:t>
            </a:r>
            <a:r>
              <a:rPr lang="nl-NL" sz="1600" dirty="0" err="1" smtClean="0">
                <a:solidFill>
                  <a:srgbClr val="17375E"/>
                </a:solidFill>
                <a:latin typeface="Avenir Book"/>
                <a:cs typeface="Avenir Book"/>
              </a:rPr>
              <a:t>obligations</a:t>
            </a:r>
            <a:r>
              <a:rPr lang="nl-NL" sz="1600" dirty="0" smtClean="0">
                <a:solidFill>
                  <a:srgbClr val="17375E"/>
                </a:solidFill>
                <a:latin typeface="Avenir Book"/>
                <a:cs typeface="Avenir Book"/>
              </a:rPr>
              <a:t>:</a:t>
            </a:r>
          </a:p>
          <a:p>
            <a:pPr marL="723900" indent="-368300">
              <a:buFontTx/>
              <a:buChar char="-"/>
            </a:pPr>
            <a:endParaRPr lang="nl-NL" sz="1600" dirty="0">
              <a:solidFill>
                <a:srgbClr val="17375E"/>
              </a:solidFill>
              <a:latin typeface="Avenir Book"/>
              <a:cs typeface="Avenir Book"/>
            </a:endParaRPr>
          </a:p>
          <a:p>
            <a:pPr marL="901700" indent="-177800">
              <a:buFontTx/>
              <a:buChar char="-"/>
            </a:pPr>
            <a:r>
              <a:rPr lang="nl-NL" sz="1600" dirty="0" err="1">
                <a:solidFill>
                  <a:srgbClr val="17375E"/>
                </a:solidFill>
                <a:latin typeface="Avenir Book"/>
                <a:cs typeface="Avenir Book"/>
              </a:rPr>
              <a:t>Article</a:t>
            </a:r>
            <a:r>
              <a:rPr lang="nl-NL" sz="1600" dirty="0">
                <a:solidFill>
                  <a:srgbClr val="17375E"/>
                </a:solidFill>
                <a:latin typeface="Avenir Book"/>
                <a:cs typeface="Avenir Book"/>
              </a:rPr>
              <a:t> 13 &amp; 14 </a:t>
            </a:r>
            <a:r>
              <a:rPr lang="nl-NL" sz="1600" dirty="0" smtClean="0">
                <a:solidFill>
                  <a:srgbClr val="17375E"/>
                </a:solidFill>
                <a:latin typeface="Avenir Book"/>
                <a:cs typeface="Avenir Book"/>
              </a:rPr>
              <a:t>GDPR: </a:t>
            </a:r>
            <a:r>
              <a:rPr lang="nl-NL" sz="1600" u="sng" dirty="0" err="1" smtClean="0">
                <a:solidFill>
                  <a:srgbClr val="17375E"/>
                </a:solidFill>
                <a:latin typeface="Avenir Book"/>
                <a:cs typeface="Avenir Book"/>
              </a:rPr>
              <a:t>general</a:t>
            </a:r>
            <a:r>
              <a:rPr lang="nl-NL" sz="1600" u="sng" dirty="0" smtClean="0">
                <a:solidFill>
                  <a:srgbClr val="17375E"/>
                </a:solidFill>
                <a:latin typeface="Avenir Book"/>
                <a:cs typeface="Avenir Book"/>
              </a:rPr>
              <a:t> </a:t>
            </a:r>
            <a:r>
              <a:rPr lang="nl-NL" sz="1600" u="sng" dirty="0" err="1" smtClean="0">
                <a:solidFill>
                  <a:srgbClr val="17375E"/>
                </a:solidFill>
                <a:latin typeface="Avenir Book"/>
                <a:cs typeface="Avenir Book"/>
              </a:rPr>
              <a:t>obligation</a:t>
            </a:r>
            <a:r>
              <a:rPr lang="nl-NL" sz="1600" u="sng" dirty="0" smtClean="0">
                <a:solidFill>
                  <a:srgbClr val="17375E"/>
                </a:solidFill>
                <a:latin typeface="Avenir Book"/>
                <a:cs typeface="Avenir Book"/>
              </a:rPr>
              <a:t> </a:t>
            </a:r>
            <a:r>
              <a:rPr lang="nl-NL" sz="1600" dirty="0" err="1" smtClean="0">
                <a:solidFill>
                  <a:srgbClr val="17375E"/>
                </a:solidFill>
                <a:latin typeface="Avenir Book"/>
                <a:cs typeface="Avenir Book"/>
              </a:rPr>
              <a:t>for</a:t>
            </a:r>
            <a:r>
              <a:rPr lang="nl-NL" sz="1600" dirty="0" smtClean="0">
                <a:solidFill>
                  <a:srgbClr val="17375E"/>
                </a:solidFill>
                <a:latin typeface="Avenir Book"/>
                <a:cs typeface="Avenir Book"/>
              </a:rPr>
              <a:t> data </a:t>
            </a:r>
            <a:r>
              <a:rPr lang="nl-NL" sz="1600" dirty="0" err="1" smtClean="0">
                <a:solidFill>
                  <a:srgbClr val="17375E"/>
                </a:solidFill>
                <a:latin typeface="Avenir Book"/>
                <a:cs typeface="Avenir Book"/>
              </a:rPr>
              <a:t>processsing</a:t>
            </a:r>
            <a:r>
              <a:rPr lang="nl-NL" sz="1600" dirty="0" smtClean="0">
                <a:solidFill>
                  <a:srgbClr val="17375E"/>
                </a:solidFill>
                <a:latin typeface="Avenir Book"/>
                <a:cs typeface="Avenir Book"/>
              </a:rPr>
              <a:t>:</a:t>
            </a:r>
          </a:p>
          <a:p>
            <a:pPr marL="901700" indent="-177800">
              <a:buFontTx/>
              <a:buChar char="-"/>
            </a:pPr>
            <a:endParaRPr lang="nl-NL" sz="1600" dirty="0">
              <a:solidFill>
                <a:srgbClr val="17375E"/>
              </a:solidFill>
              <a:latin typeface="Avenir Book"/>
              <a:cs typeface="Avenir Book"/>
            </a:endParaRPr>
          </a:p>
          <a:p>
            <a:pPr marL="901700" indent="-177800">
              <a:buFontTx/>
              <a:buChar char="-"/>
            </a:pPr>
            <a:r>
              <a:rPr lang="nl-NL" sz="1600" dirty="0">
                <a:solidFill>
                  <a:srgbClr val="17375E"/>
                </a:solidFill>
                <a:latin typeface="Avenir Book"/>
                <a:cs typeface="Avenir Book"/>
              </a:rPr>
              <a:t>Recital 63 </a:t>
            </a:r>
            <a:r>
              <a:rPr lang="nl-NL" sz="1600" dirty="0" smtClean="0">
                <a:solidFill>
                  <a:srgbClr val="17375E"/>
                </a:solidFill>
                <a:latin typeface="Avenir Book"/>
                <a:cs typeface="Avenir Book"/>
              </a:rPr>
              <a:t>GDPR: </a:t>
            </a:r>
            <a:r>
              <a:rPr lang="nl-NL" sz="1600" u="sng" dirty="0" err="1" smtClean="0">
                <a:solidFill>
                  <a:srgbClr val="17375E"/>
                </a:solidFill>
                <a:latin typeface="Avenir Book"/>
                <a:cs typeface="Avenir Book"/>
              </a:rPr>
              <a:t>profiling</a:t>
            </a:r>
            <a:r>
              <a:rPr lang="nl-NL" sz="1600" u="sng" dirty="0" smtClean="0">
                <a:solidFill>
                  <a:srgbClr val="17375E"/>
                </a:solidFill>
                <a:latin typeface="Avenir Book"/>
                <a:cs typeface="Avenir Book"/>
              </a:rPr>
              <a:t> &amp; </a:t>
            </a:r>
            <a:r>
              <a:rPr lang="nl-NL" sz="1600" u="sng" dirty="0" err="1" smtClean="0">
                <a:solidFill>
                  <a:srgbClr val="17375E"/>
                </a:solidFill>
                <a:latin typeface="Avenir Book"/>
                <a:cs typeface="Avenir Book"/>
              </a:rPr>
              <a:t>automated</a:t>
            </a:r>
            <a:r>
              <a:rPr lang="nl-NL" sz="1600" u="sng" dirty="0" smtClean="0">
                <a:solidFill>
                  <a:srgbClr val="17375E"/>
                </a:solidFill>
                <a:latin typeface="Avenir Book"/>
                <a:cs typeface="Avenir Book"/>
              </a:rPr>
              <a:t> </a:t>
            </a:r>
            <a:r>
              <a:rPr lang="nl-NL" sz="1600" u="sng" dirty="0" err="1" smtClean="0">
                <a:solidFill>
                  <a:srgbClr val="17375E"/>
                </a:solidFill>
                <a:latin typeface="Avenir Book"/>
                <a:cs typeface="Avenir Book"/>
              </a:rPr>
              <a:t>decision</a:t>
            </a:r>
            <a:r>
              <a:rPr lang="nl-NL" sz="1600" u="sng" dirty="0" smtClean="0">
                <a:solidFill>
                  <a:srgbClr val="17375E"/>
                </a:solidFill>
                <a:latin typeface="Avenir Book"/>
                <a:cs typeface="Avenir Book"/>
              </a:rPr>
              <a:t>-making</a:t>
            </a:r>
            <a:r>
              <a:rPr lang="nl-NL" sz="1600" dirty="0" smtClean="0">
                <a:solidFill>
                  <a:srgbClr val="17375E"/>
                </a:solidFill>
                <a:latin typeface="Avenir Book"/>
                <a:cs typeface="Avenir Book"/>
              </a:rPr>
              <a:t>: logic + </a:t>
            </a:r>
            <a:r>
              <a:rPr lang="nl-NL" sz="1600" dirty="0" err="1" smtClean="0">
                <a:solidFill>
                  <a:srgbClr val="17375E"/>
                </a:solidFill>
                <a:latin typeface="Avenir Book"/>
                <a:cs typeface="Avenir Book"/>
              </a:rPr>
              <a:t>effects</a:t>
            </a:r>
            <a:r>
              <a:rPr lang="nl-NL" sz="1600" dirty="0" smtClean="0">
                <a:solidFill>
                  <a:srgbClr val="17375E"/>
                </a:solidFill>
                <a:latin typeface="Avenir Book"/>
                <a:cs typeface="Avenir Book"/>
              </a:rPr>
              <a:t>;</a:t>
            </a:r>
          </a:p>
          <a:p>
            <a:pPr marL="901700" indent="-177800">
              <a:buFontTx/>
              <a:buChar char="-"/>
            </a:pPr>
            <a:endParaRPr lang="nl-NL" sz="1600" dirty="0">
              <a:solidFill>
                <a:srgbClr val="17375E"/>
              </a:solidFill>
              <a:latin typeface="Avenir Book"/>
              <a:cs typeface="Avenir Book"/>
            </a:endParaRPr>
          </a:p>
          <a:p>
            <a:pPr marL="901700" indent="-177800">
              <a:buFontTx/>
              <a:buChar char="-"/>
            </a:pPr>
            <a:r>
              <a:rPr lang="nl-NL" sz="1600" u="sng" dirty="0" smtClean="0">
                <a:solidFill>
                  <a:srgbClr val="17375E"/>
                </a:solidFill>
                <a:latin typeface="Avenir Book"/>
                <a:cs typeface="Avenir Book"/>
              </a:rPr>
              <a:t>SyRI </a:t>
            </a:r>
            <a:r>
              <a:rPr lang="nl-NL" sz="1600" u="sng" dirty="0" err="1" smtClean="0">
                <a:solidFill>
                  <a:srgbClr val="17375E"/>
                </a:solidFill>
                <a:latin typeface="Avenir Book"/>
                <a:cs typeface="Avenir Book"/>
              </a:rPr>
              <a:t>Projects</a:t>
            </a:r>
            <a:r>
              <a:rPr lang="nl-NL" sz="1600" dirty="0" smtClean="0">
                <a:solidFill>
                  <a:srgbClr val="17375E"/>
                </a:solidFill>
                <a:latin typeface="Avenir Book"/>
                <a:cs typeface="Avenir Book"/>
              </a:rPr>
              <a:t>: FOI </a:t>
            </a:r>
            <a:r>
              <a:rPr lang="nl-NL" sz="1600" dirty="0" err="1" smtClean="0">
                <a:solidFill>
                  <a:srgbClr val="17375E"/>
                </a:solidFill>
                <a:latin typeface="Avenir Book"/>
                <a:cs typeface="Avenir Book"/>
              </a:rPr>
              <a:t>Request</a:t>
            </a:r>
            <a:r>
              <a:rPr lang="nl-NL" sz="1600" dirty="0" smtClean="0">
                <a:solidFill>
                  <a:srgbClr val="17375E"/>
                </a:solidFill>
                <a:latin typeface="Avenir Book"/>
                <a:cs typeface="Avenir Book"/>
              </a:rPr>
              <a:t> </a:t>
            </a:r>
            <a:r>
              <a:rPr lang="nl-NL" sz="1600" dirty="0" err="1" smtClean="0">
                <a:solidFill>
                  <a:srgbClr val="17375E"/>
                </a:solidFill>
                <a:latin typeface="Avenir Book"/>
                <a:cs typeface="Avenir Book"/>
              </a:rPr>
              <a:t>to</a:t>
            </a:r>
            <a:r>
              <a:rPr lang="nl-NL" sz="1600" dirty="0" smtClean="0">
                <a:solidFill>
                  <a:srgbClr val="17375E"/>
                </a:solidFill>
                <a:latin typeface="Avenir Book"/>
                <a:cs typeface="Avenir Book"/>
              </a:rPr>
              <a:t> minister of </a:t>
            </a:r>
            <a:r>
              <a:rPr lang="nl-NL" sz="1600" dirty="0" err="1" smtClean="0">
                <a:solidFill>
                  <a:srgbClr val="17375E"/>
                </a:solidFill>
                <a:latin typeface="Avenir Book"/>
                <a:cs typeface="Avenir Book"/>
              </a:rPr>
              <a:t>Social</a:t>
            </a:r>
            <a:r>
              <a:rPr lang="nl-NL" sz="1600" dirty="0" smtClean="0">
                <a:solidFill>
                  <a:srgbClr val="17375E"/>
                </a:solidFill>
                <a:latin typeface="Avenir Book"/>
                <a:cs typeface="Avenir Book"/>
              </a:rPr>
              <a:t> </a:t>
            </a:r>
            <a:r>
              <a:rPr lang="nl-NL" sz="1600" dirty="0" err="1" smtClean="0">
                <a:solidFill>
                  <a:srgbClr val="17375E"/>
                </a:solidFill>
                <a:latin typeface="Avenir Book"/>
                <a:cs typeface="Avenir Book"/>
              </a:rPr>
              <a:t>Affairs</a:t>
            </a:r>
            <a:r>
              <a:rPr lang="nl-NL" sz="1600" dirty="0" smtClean="0">
                <a:solidFill>
                  <a:srgbClr val="17375E"/>
                </a:solidFill>
                <a:latin typeface="Avenir Book"/>
                <a:cs typeface="Avenir Book"/>
              </a:rPr>
              <a:t> </a:t>
            </a:r>
            <a:r>
              <a:rPr lang="nl-NL" sz="1600" dirty="0" err="1" smtClean="0">
                <a:solidFill>
                  <a:srgbClr val="17375E"/>
                </a:solidFill>
                <a:latin typeface="Avenir Book"/>
                <a:cs typeface="Avenir Book"/>
              </a:rPr>
              <a:t>and</a:t>
            </a:r>
            <a:r>
              <a:rPr lang="nl-NL" sz="1600" dirty="0" smtClean="0">
                <a:solidFill>
                  <a:srgbClr val="17375E"/>
                </a:solidFill>
                <a:latin typeface="Avenir Book"/>
                <a:cs typeface="Avenir Book"/>
              </a:rPr>
              <a:t> </a:t>
            </a:r>
            <a:r>
              <a:rPr lang="nl-NL" sz="1600" dirty="0" err="1" smtClean="0">
                <a:solidFill>
                  <a:srgbClr val="17375E"/>
                </a:solidFill>
                <a:latin typeface="Avenir Book"/>
                <a:cs typeface="Avenir Book"/>
              </a:rPr>
              <a:t>Employment</a:t>
            </a:r>
            <a:r>
              <a:rPr lang="nl-NL" sz="1600" dirty="0" smtClean="0">
                <a:solidFill>
                  <a:srgbClr val="17375E"/>
                </a:solidFill>
                <a:latin typeface="Avenir Book"/>
                <a:cs typeface="Avenir Book"/>
              </a:rPr>
              <a:t> was </a:t>
            </a:r>
            <a:r>
              <a:rPr lang="nl-NL" sz="1600" dirty="0" err="1" smtClean="0">
                <a:solidFill>
                  <a:srgbClr val="17375E"/>
                </a:solidFill>
                <a:latin typeface="Avenir Book"/>
                <a:cs typeface="Avenir Book"/>
              </a:rPr>
              <a:t>largely</a:t>
            </a:r>
            <a:r>
              <a:rPr lang="nl-NL" sz="1600" dirty="0" smtClean="0">
                <a:solidFill>
                  <a:srgbClr val="17375E"/>
                </a:solidFill>
                <a:latin typeface="Avenir Book"/>
                <a:cs typeface="Avenir Book"/>
              </a:rPr>
              <a:t> </a:t>
            </a:r>
            <a:r>
              <a:rPr lang="nl-NL" sz="1600" dirty="0" err="1" smtClean="0">
                <a:solidFill>
                  <a:srgbClr val="17375E"/>
                </a:solidFill>
                <a:latin typeface="Avenir Book"/>
                <a:cs typeface="Avenir Book"/>
              </a:rPr>
              <a:t>refused</a:t>
            </a:r>
            <a:endParaRPr lang="nl-NL" sz="1600" dirty="0" smtClean="0">
              <a:solidFill>
                <a:srgbClr val="17375E"/>
              </a:solidFill>
              <a:latin typeface="Avenir Book"/>
              <a:cs typeface="Avenir Book"/>
            </a:endParaRPr>
          </a:p>
          <a:p>
            <a:pPr marL="901700" indent="-177800">
              <a:buFontTx/>
              <a:buChar char="-"/>
            </a:pPr>
            <a:endParaRPr lang="nl-NL" sz="1800" dirty="0" smtClean="0">
              <a:solidFill>
                <a:srgbClr val="17375E"/>
              </a:solidFill>
              <a:latin typeface="Avenir Book"/>
              <a:cs typeface="Avenir Book"/>
            </a:endParaRPr>
          </a:p>
          <a:p>
            <a:pPr marL="355600" indent="0">
              <a:buNone/>
            </a:pPr>
            <a:r>
              <a:rPr lang="nl-NL" sz="1200" dirty="0" err="1" smtClean="0">
                <a:solidFill>
                  <a:srgbClr val="17375E"/>
                </a:solidFill>
                <a:latin typeface="Avenir Book"/>
                <a:cs typeface="Avenir Book"/>
              </a:rPr>
              <a:t>Subpoena</a:t>
            </a:r>
            <a:r>
              <a:rPr lang="nl-NL" sz="1200" dirty="0" smtClean="0">
                <a:solidFill>
                  <a:srgbClr val="17375E"/>
                </a:solidFill>
                <a:latin typeface="Avenir Book"/>
                <a:cs typeface="Avenir Book"/>
              </a:rPr>
              <a:t> § 4.29 </a:t>
            </a:r>
            <a:r>
              <a:rPr lang="mr-IN" sz="1200" dirty="0" smtClean="0">
                <a:solidFill>
                  <a:srgbClr val="17375E"/>
                </a:solidFill>
                <a:latin typeface="Avenir Book"/>
                <a:cs typeface="Avenir Book"/>
              </a:rPr>
              <a:t>–</a:t>
            </a:r>
            <a:r>
              <a:rPr lang="nl-NL" sz="1200" dirty="0" smtClean="0">
                <a:solidFill>
                  <a:srgbClr val="17375E"/>
                </a:solidFill>
                <a:latin typeface="Avenir Book"/>
                <a:cs typeface="Avenir Book"/>
              </a:rPr>
              <a:t> 4.32 / 5.65 </a:t>
            </a:r>
            <a:r>
              <a:rPr lang="mr-IN" sz="1200" dirty="0" smtClean="0">
                <a:solidFill>
                  <a:srgbClr val="17375E"/>
                </a:solidFill>
                <a:latin typeface="Avenir Book"/>
                <a:cs typeface="Avenir Book"/>
              </a:rPr>
              <a:t>–</a:t>
            </a:r>
            <a:r>
              <a:rPr lang="nl-NL" sz="1200" dirty="0" smtClean="0">
                <a:solidFill>
                  <a:srgbClr val="17375E"/>
                </a:solidFill>
                <a:latin typeface="Avenir Book"/>
                <a:cs typeface="Avenir Book"/>
              </a:rPr>
              <a:t> 5.70</a:t>
            </a:r>
          </a:p>
          <a:p>
            <a:pPr marL="355600" indent="0">
              <a:buNone/>
            </a:pPr>
            <a:r>
              <a:rPr lang="nl-NL" sz="1200" dirty="0" smtClean="0">
                <a:solidFill>
                  <a:srgbClr val="17375E"/>
                </a:solidFill>
                <a:latin typeface="Avenir Book"/>
                <a:cs typeface="Avenir Book"/>
              </a:rPr>
              <a:t>Background information FOI </a:t>
            </a:r>
            <a:r>
              <a:rPr lang="nl-NL" sz="1200" dirty="0" err="1" smtClean="0">
                <a:solidFill>
                  <a:srgbClr val="17375E"/>
                </a:solidFill>
                <a:latin typeface="Avenir Book"/>
                <a:cs typeface="Avenir Book"/>
              </a:rPr>
              <a:t>Request</a:t>
            </a:r>
            <a:r>
              <a:rPr lang="nl-NL" sz="1200" dirty="0" smtClean="0">
                <a:solidFill>
                  <a:srgbClr val="17375E"/>
                </a:solidFill>
                <a:latin typeface="Avenir Book"/>
                <a:cs typeface="Avenir Book"/>
              </a:rPr>
              <a:t> </a:t>
            </a:r>
          </a:p>
          <a:p>
            <a:pPr marL="355600" indent="0">
              <a:buNone/>
            </a:pPr>
            <a:endParaRPr lang="nl-NL" sz="1800" dirty="0" smtClean="0">
              <a:solidFill>
                <a:srgbClr val="17375E"/>
              </a:solidFill>
              <a:latin typeface="Avenir Book"/>
              <a:cs typeface="Avenir Book"/>
            </a:endParaRPr>
          </a:p>
          <a:p>
            <a:pPr marL="1079500" indent="-355600">
              <a:buFontTx/>
              <a:buChar char="-"/>
            </a:pPr>
            <a:endParaRPr lang="nl-NL" sz="1800" dirty="0" smtClean="0">
              <a:solidFill>
                <a:srgbClr val="17375E"/>
              </a:solidFill>
              <a:latin typeface="Avenir Book"/>
              <a:cs typeface="Avenir Book"/>
            </a:endParaRPr>
          </a:p>
        </p:txBody>
      </p:sp>
      <p:pic>
        <p:nvPicPr>
          <p:cNvPr id="6" name="Afbeelding 5" descr="Logo-Ek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sp>
        <p:nvSpPr>
          <p:cNvPr id="3" name="Tekstvak 2"/>
          <p:cNvSpPr txBox="1"/>
          <p:nvPr/>
        </p:nvSpPr>
        <p:spPr>
          <a:xfrm>
            <a:off x="6540500" y="3340100"/>
            <a:ext cx="1689100" cy="1917700"/>
          </a:xfrm>
          <a:prstGeom prst="rect">
            <a:avLst/>
          </a:prstGeom>
          <a:noFill/>
        </p:spPr>
        <p:txBody>
          <a:bodyPr wrap="square" rtlCol="0">
            <a:spAutoFit/>
          </a:bodyPr>
          <a:lstStyle/>
          <a:p>
            <a:endParaRPr lang="nl-NL" dirty="0"/>
          </a:p>
        </p:txBody>
      </p:sp>
      <p:pic>
        <p:nvPicPr>
          <p:cNvPr id="7" name="Afbeelding 6" descr="black bo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8330" y="3048000"/>
            <a:ext cx="3227670" cy="1708150"/>
          </a:xfrm>
          <a:prstGeom prst="rect">
            <a:avLst/>
          </a:prstGeom>
        </p:spPr>
      </p:pic>
    </p:spTree>
    <p:extLst>
      <p:ext uri="{BB962C8B-B14F-4D97-AF65-F5344CB8AC3E}">
        <p14:creationId xmlns:p14="http://schemas.microsoft.com/office/powerpoint/2010/main" val="6070582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328520"/>
            <a:ext cx="8229600" cy="665380"/>
          </a:xfrm>
        </p:spPr>
        <p:txBody>
          <a:bodyPr>
            <a:normAutofit/>
          </a:bodyPr>
          <a:lstStyle/>
          <a:p>
            <a:r>
              <a:rPr lang="nl-NL" sz="3200" dirty="0" smtClean="0">
                <a:solidFill>
                  <a:srgbClr val="17375E"/>
                </a:solidFill>
                <a:latin typeface="Avenir Book"/>
                <a:cs typeface="Avenir Book"/>
              </a:rPr>
              <a:t>Response </a:t>
            </a:r>
            <a:r>
              <a:rPr lang="nl-NL" sz="3200" dirty="0" err="1" smtClean="0">
                <a:solidFill>
                  <a:srgbClr val="17375E"/>
                </a:solidFill>
                <a:latin typeface="Avenir Book"/>
                <a:cs typeface="Avenir Book"/>
              </a:rPr>
              <a:t>to</a:t>
            </a:r>
            <a:r>
              <a:rPr lang="nl-NL" sz="3200" dirty="0" smtClean="0">
                <a:solidFill>
                  <a:srgbClr val="17375E"/>
                </a:solidFill>
                <a:latin typeface="Avenir Book"/>
                <a:cs typeface="Avenir Book"/>
              </a:rPr>
              <a:t> </a:t>
            </a:r>
            <a:r>
              <a:rPr lang="nl-NL" sz="3200" dirty="0" err="1" smtClean="0">
                <a:solidFill>
                  <a:srgbClr val="17375E"/>
                </a:solidFill>
                <a:latin typeface="Avenir Book"/>
                <a:cs typeface="Avenir Book"/>
              </a:rPr>
              <a:t>session</a:t>
            </a:r>
            <a:r>
              <a:rPr lang="nl-NL" sz="3200" dirty="0" smtClean="0">
                <a:solidFill>
                  <a:srgbClr val="17375E"/>
                </a:solidFill>
                <a:latin typeface="Avenir Book"/>
                <a:cs typeface="Avenir Book"/>
              </a:rPr>
              <a:t> 3</a:t>
            </a:r>
            <a:endParaRPr lang="nl-NL" sz="3200" dirty="0">
              <a:solidFill>
                <a:srgbClr val="17375E"/>
              </a:solidFill>
              <a:latin typeface="Avenir Book"/>
              <a:cs typeface="Avenir Book"/>
            </a:endParaRPr>
          </a:p>
        </p:txBody>
      </p:sp>
      <p:sp>
        <p:nvSpPr>
          <p:cNvPr id="5" name="Tijdelijke aanduiding voor inhoud 4"/>
          <p:cNvSpPr>
            <a:spLocks noGrp="1"/>
          </p:cNvSpPr>
          <p:nvPr>
            <p:ph idx="1"/>
          </p:nvPr>
        </p:nvSpPr>
        <p:spPr>
          <a:xfrm>
            <a:off x="4381500" y="2286000"/>
            <a:ext cx="3759200" cy="4170363"/>
          </a:xfrm>
        </p:spPr>
        <p:txBody>
          <a:bodyPr>
            <a:normAutofit lnSpcReduction="10000"/>
          </a:bodyPr>
          <a:lstStyle/>
          <a:p>
            <a:pPr marL="355600" indent="-355600">
              <a:spcBef>
                <a:spcPts val="600"/>
              </a:spcBef>
              <a:spcAft>
                <a:spcPts val="600"/>
              </a:spcAft>
              <a:buFontTx/>
              <a:buChar char="-"/>
            </a:pPr>
            <a:r>
              <a:rPr lang="nl-NL" sz="1800" dirty="0" err="1" smtClean="0">
                <a:solidFill>
                  <a:srgbClr val="17375E"/>
                </a:solidFill>
                <a:latin typeface="Avenir Book"/>
                <a:cs typeface="Avenir Book"/>
              </a:rPr>
              <a:t>Automated</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Decision</a:t>
            </a:r>
            <a:r>
              <a:rPr lang="nl-NL" sz="1800" dirty="0" smtClean="0">
                <a:solidFill>
                  <a:srgbClr val="17375E"/>
                </a:solidFill>
                <a:latin typeface="Avenir Book"/>
                <a:cs typeface="Avenir Book"/>
              </a:rPr>
              <a:t> Systems </a:t>
            </a:r>
            <a:r>
              <a:rPr lang="nl-NL" sz="1800" dirty="0" err="1" smtClean="0">
                <a:solidFill>
                  <a:srgbClr val="17375E"/>
                </a:solidFill>
                <a:latin typeface="Avenir Book"/>
                <a:cs typeface="Avenir Book"/>
              </a:rPr>
              <a:t>technically</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very</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similar</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MiDaS</a:t>
            </a:r>
            <a:r>
              <a:rPr lang="nl-NL" sz="1800" dirty="0" smtClean="0">
                <a:solidFill>
                  <a:srgbClr val="17375E"/>
                </a:solidFill>
                <a:latin typeface="Avenir Book"/>
                <a:cs typeface="Avenir Book"/>
              </a:rPr>
              <a:t> = SyRI);</a:t>
            </a:r>
          </a:p>
          <a:p>
            <a:pPr marL="355600" indent="-355600">
              <a:spcBef>
                <a:spcPts val="600"/>
              </a:spcBef>
              <a:spcAft>
                <a:spcPts val="600"/>
              </a:spcAft>
              <a:buFontTx/>
              <a:buChar char="-"/>
            </a:pPr>
            <a:endParaRPr lang="nl-NL" sz="1800" dirty="0" smtClean="0">
              <a:solidFill>
                <a:srgbClr val="17375E"/>
              </a:solidFill>
              <a:latin typeface="Avenir Book"/>
              <a:cs typeface="Avenir Book"/>
            </a:endParaRPr>
          </a:p>
          <a:p>
            <a:pPr marL="355600" indent="-355600">
              <a:spcBef>
                <a:spcPts val="600"/>
              </a:spcBef>
              <a:spcAft>
                <a:spcPts val="600"/>
              </a:spcAft>
              <a:buFontTx/>
              <a:buChar char="-"/>
            </a:pPr>
            <a:r>
              <a:rPr lang="nl-NL" sz="1800" dirty="0" smtClean="0">
                <a:solidFill>
                  <a:srgbClr val="17375E"/>
                </a:solidFill>
                <a:latin typeface="Avenir Book"/>
                <a:cs typeface="Avenir Book"/>
              </a:rPr>
              <a:t>Legal analysis </a:t>
            </a:r>
            <a:r>
              <a:rPr lang="nl-NL" sz="1800" dirty="0" err="1" smtClean="0">
                <a:solidFill>
                  <a:srgbClr val="17375E"/>
                </a:solidFill>
                <a:latin typeface="Avenir Book"/>
                <a:cs typeface="Avenir Book"/>
              </a:rPr>
              <a:t>differs</a:t>
            </a:r>
            <a:r>
              <a:rPr lang="nl-NL" sz="1800" dirty="0" smtClean="0">
                <a:solidFill>
                  <a:srgbClr val="17375E"/>
                </a:solidFill>
                <a:latin typeface="Avenir Book"/>
                <a:cs typeface="Avenir Book"/>
              </a:rPr>
              <a:t>:</a:t>
            </a:r>
          </a:p>
          <a:p>
            <a:pPr marL="723900" indent="-190500">
              <a:spcBef>
                <a:spcPts val="600"/>
              </a:spcBef>
              <a:spcAft>
                <a:spcPts val="600"/>
              </a:spcAft>
              <a:buFontTx/>
              <a:buChar char="-"/>
            </a:pPr>
            <a:r>
              <a:rPr lang="nl-NL" sz="1800" dirty="0" smtClean="0">
                <a:solidFill>
                  <a:srgbClr val="17375E"/>
                </a:solidFill>
                <a:latin typeface="Avenir Book"/>
                <a:cs typeface="Avenir Book"/>
              </a:rPr>
              <a:t>US: d</a:t>
            </a:r>
            <a:r>
              <a:rPr lang="is-IS" sz="1800" dirty="0" smtClean="0">
                <a:solidFill>
                  <a:srgbClr val="17375E"/>
                </a:solidFill>
                <a:latin typeface="Avenir Book"/>
                <a:cs typeface="Avenir Book"/>
              </a:rPr>
              <a:t>ue process / equal protection / discrimination</a:t>
            </a:r>
          </a:p>
          <a:p>
            <a:pPr marL="723900" indent="-190500">
              <a:spcBef>
                <a:spcPts val="600"/>
              </a:spcBef>
              <a:spcAft>
                <a:spcPts val="600"/>
              </a:spcAft>
              <a:buFontTx/>
              <a:buChar char="-"/>
            </a:pPr>
            <a:r>
              <a:rPr lang="is-IS" sz="1800" dirty="0" smtClean="0">
                <a:solidFill>
                  <a:srgbClr val="17375E"/>
                </a:solidFill>
                <a:latin typeface="Avenir Book"/>
                <a:cs typeface="Avenir Book"/>
              </a:rPr>
              <a:t>EU privacy / data protection (art. 8 ECHR / GDPR)</a:t>
            </a:r>
          </a:p>
          <a:p>
            <a:pPr marL="355600" indent="-355600">
              <a:spcBef>
                <a:spcPts val="600"/>
              </a:spcBef>
              <a:spcAft>
                <a:spcPts val="600"/>
              </a:spcAft>
              <a:buFontTx/>
              <a:buChar char="-"/>
            </a:pPr>
            <a:endParaRPr lang="is-IS" sz="1800" dirty="0" smtClean="0">
              <a:solidFill>
                <a:srgbClr val="17375E"/>
              </a:solidFill>
              <a:latin typeface="Avenir Book"/>
              <a:cs typeface="Avenir Book"/>
            </a:endParaRPr>
          </a:p>
          <a:p>
            <a:pPr marL="355600" indent="-355600">
              <a:spcBef>
                <a:spcPts val="600"/>
              </a:spcBef>
              <a:spcAft>
                <a:spcPts val="600"/>
              </a:spcAft>
              <a:buFontTx/>
              <a:buChar char="-"/>
            </a:pPr>
            <a:r>
              <a:rPr lang="is-IS" sz="1800" dirty="0" smtClean="0">
                <a:solidFill>
                  <a:srgbClr val="17375E"/>
                </a:solidFill>
                <a:latin typeface="Avenir Book"/>
                <a:cs typeface="Avenir Book"/>
              </a:rPr>
              <a:t>More individual claims in the US</a:t>
            </a:r>
            <a:endParaRPr lang="is-IS" sz="1800" dirty="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1123950" lvl="1" indent="-368300">
              <a:buFontTx/>
              <a:buChar char="-"/>
            </a:pPr>
            <a:endParaRPr lang="nl-NL" sz="1400" dirty="0" smtClean="0">
              <a:solidFill>
                <a:srgbClr val="17375E"/>
              </a:solidFill>
              <a:latin typeface="Avenir Book"/>
              <a:cs typeface="Avenir Book"/>
            </a:endParaRPr>
          </a:p>
          <a:p>
            <a:pPr marL="1123950" lvl="1" indent="-368300">
              <a:buFontTx/>
              <a:buChar char="-"/>
            </a:pPr>
            <a:endParaRPr lang="nl-NL" sz="1400" dirty="0">
              <a:solidFill>
                <a:srgbClr val="17375E"/>
              </a:solidFill>
              <a:latin typeface="Avenir Book"/>
              <a:cs typeface="Avenir Book"/>
            </a:endParaRPr>
          </a:p>
          <a:p>
            <a:pPr marL="717550" lvl="1" indent="-368300">
              <a:buFontTx/>
              <a:buChar char="-"/>
            </a:pPr>
            <a:endParaRPr lang="nl-NL" sz="1400" dirty="0" smtClean="0">
              <a:solidFill>
                <a:srgbClr val="17375E"/>
              </a:solidFill>
              <a:latin typeface="Avenir Book"/>
              <a:cs typeface="Avenir Book"/>
            </a:endParaRPr>
          </a:p>
          <a:p>
            <a:pPr marL="1123950" lvl="1" indent="-368300">
              <a:buFontTx/>
              <a:buChar char="-"/>
            </a:pPr>
            <a:endParaRPr lang="nl-NL" sz="1400" dirty="0">
              <a:solidFill>
                <a:srgbClr val="17375E"/>
              </a:solidFill>
              <a:latin typeface="Avenir Book"/>
              <a:cs typeface="Avenir Book"/>
            </a:endParaRPr>
          </a:p>
          <a:p>
            <a:pPr marL="1123950" lvl="1" indent="-368300">
              <a:buFontTx/>
              <a:buChar char="-"/>
            </a:pPr>
            <a:endParaRPr lang="nl-NL" sz="1400" dirty="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1079500" indent="-355600">
              <a:buFontTx/>
              <a:buChar char="-"/>
            </a:pPr>
            <a:endParaRPr lang="nl-NL" sz="1800" dirty="0" smtClean="0">
              <a:solidFill>
                <a:srgbClr val="17375E"/>
              </a:solidFill>
              <a:latin typeface="Avenir Book"/>
              <a:cs typeface="Avenir Book"/>
            </a:endParaRPr>
          </a:p>
        </p:txBody>
      </p:sp>
      <p:pic>
        <p:nvPicPr>
          <p:cNvPr id="6" name="Afbeelding 5" descr="Logo-Ek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pic>
        <p:nvPicPr>
          <p:cNvPr id="3" name="Afbeelding 2" descr="BANNERgulliveGROOT1-705x559.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1" y="2570163"/>
            <a:ext cx="3405612" cy="2700337"/>
          </a:xfrm>
          <a:prstGeom prst="rect">
            <a:avLst/>
          </a:prstGeom>
        </p:spPr>
      </p:pic>
    </p:spTree>
    <p:extLst>
      <p:ext uri="{BB962C8B-B14F-4D97-AF65-F5344CB8AC3E}">
        <p14:creationId xmlns:p14="http://schemas.microsoft.com/office/powerpoint/2010/main" val="406797919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328520"/>
            <a:ext cx="8229600" cy="665380"/>
          </a:xfrm>
        </p:spPr>
        <p:txBody>
          <a:bodyPr>
            <a:normAutofit/>
          </a:bodyPr>
          <a:lstStyle/>
          <a:p>
            <a:r>
              <a:rPr lang="nl-NL" sz="3200" dirty="0" err="1" smtClean="0">
                <a:solidFill>
                  <a:srgbClr val="17375E"/>
                </a:solidFill>
                <a:latin typeface="Avenir Book"/>
                <a:cs typeface="Avenir Book"/>
              </a:rPr>
              <a:t>Litigating</a:t>
            </a:r>
            <a:r>
              <a:rPr lang="nl-NL" sz="3200" dirty="0" smtClean="0">
                <a:solidFill>
                  <a:srgbClr val="17375E"/>
                </a:solidFill>
                <a:latin typeface="Avenir Book"/>
                <a:cs typeface="Avenir Book"/>
              </a:rPr>
              <a:t> </a:t>
            </a:r>
            <a:r>
              <a:rPr lang="nl-NL" sz="3200" dirty="0" err="1" smtClean="0">
                <a:solidFill>
                  <a:srgbClr val="17375E"/>
                </a:solidFill>
                <a:latin typeface="Avenir Book"/>
                <a:cs typeface="Avenir Book"/>
              </a:rPr>
              <a:t>Algorithms</a:t>
            </a:r>
            <a:r>
              <a:rPr lang="nl-NL" sz="3200" dirty="0" smtClean="0">
                <a:solidFill>
                  <a:srgbClr val="17375E"/>
                </a:solidFill>
                <a:latin typeface="Avenir Book"/>
                <a:cs typeface="Avenir Book"/>
              </a:rPr>
              <a:t> Europe</a:t>
            </a:r>
            <a:endParaRPr lang="nl-NL" sz="3200" dirty="0">
              <a:solidFill>
                <a:srgbClr val="17375E"/>
              </a:solidFill>
              <a:latin typeface="Avenir Book"/>
              <a:cs typeface="Avenir Book"/>
            </a:endParaRPr>
          </a:p>
        </p:txBody>
      </p:sp>
      <p:sp>
        <p:nvSpPr>
          <p:cNvPr id="5" name="Tijdelijke aanduiding voor inhoud 4"/>
          <p:cNvSpPr>
            <a:spLocks noGrp="1"/>
          </p:cNvSpPr>
          <p:nvPr>
            <p:ph idx="1"/>
          </p:nvPr>
        </p:nvSpPr>
        <p:spPr>
          <a:xfrm>
            <a:off x="457200" y="2286000"/>
            <a:ext cx="8229600" cy="4170363"/>
          </a:xfrm>
        </p:spPr>
        <p:txBody>
          <a:bodyPr>
            <a:normAutofit/>
          </a:bodyPr>
          <a:lstStyle/>
          <a:p>
            <a:pPr marL="355600" indent="0">
              <a:spcBef>
                <a:spcPts val="600"/>
              </a:spcBef>
              <a:spcAft>
                <a:spcPts val="600"/>
              </a:spcAft>
              <a:buNone/>
            </a:pPr>
            <a:endParaRPr lang="nl-NL" sz="1600" dirty="0" smtClean="0">
              <a:solidFill>
                <a:srgbClr val="17375E"/>
              </a:solidFill>
              <a:latin typeface="Avenir Book"/>
              <a:cs typeface="Avenir Book"/>
            </a:endParaRPr>
          </a:p>
          <a:p>
            <a:pPr marL="723900" indent="-368300">
              <a:spcBef>
                <a:spcPts val="600"/>
              </a:spcBef>
              <a:spcAft>
                <a:spcPts val="600"/>
              </a:spcAft>
            </a:pPr>
            <a:endParaRPr lang="is-IS" dirty="0">
              <a:solidFill>
                <a:srgbClr val="000000"/>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1079500" indent="-355600">
              <a:buFontTx/>
              <a:buChar char="-"/>
            </a:pPr>
            <a:endParaRPr lang="nl-NL" sz="1800" dirty="0" smtClean="0">
              <a:solidFill>
                <a:srgbClr val="17375E"/>
              </a:solidFill>
              <a:latin typeface="Avenir Book"/>
              <a:cs typeface="Avenir Book"/>
            </a:endParaRPr>
          </a:p>
        </p:txBody>
      </p:sp>
      <p:pic>
        <p:nvPicPr>
          <p:cNvPr id="6" name="Afbeelding 5" descr="Logo-Ek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pic>
        <p:nvPicPr>
          <p:cNvPr id="7" name="Afbeelding 6" descr="ivi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0" y="4509515"/>
            <a:ext cx="1927861" cy="1224759"/>
          </a:xfrm>
          <a:prstGeom prst="rect">
            <a:avLst/>
          </a:prstGeom>
        </p:spPr>
      </p:pic>
      <p:pic>
        <p:nvPicPr>
          <p:cNvPr id="3" name="Afbeelding 2" descr="AI NO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050" y="4724400"/>
            <a:ext cx="2451100" cy="688739"/>
          </a:xfrm>
          <a:prstGeom prst="rect">
            <a:avLst/>
          </a:prstGeom>
        </p:spPr>
      </p:pic>
      <p:sp>
        <p:nvSpPr>
          <p:cNvPr id="9" name="Tekstvak 8"/>
          <p:cNvSpPr txBox="1"/>
          <p:nvPr/>
        </p:nvSpPr>
        <p:spPr>
          <a:xfrm>
            <a:off x="1778000" y="2171700"/>
            <a:ext cx="5524500" cy="1477328"/>
          </a:xfrm>
          <a:prstGeom prst="rect">
            <a:avLst/>
          </a:prstGeom>
          <a:noFill/>
        </p:spPr>
        <p:txBody>
          <a:bodyPr wrap="square" rtlCol="0">
            <a:spAutoFit/>
          </a:bodyPr>
          <a:lstStyle/>
          <a:p>
            <a:pPr marL="355600" indent="-355600"/>
            <a:endParaRPr lang="nl-NL" dirty="0">
              <a:solidFill>
                <a:srgbClr val="10253F"/>
              </a:solidFill>
            </a:endParaRPr>
          </a:p>
          <a:p>
            <a:endParaRPr lang="nl-NL" dirty="0">
              <a:solidFill>
                <a:srgbClr val="10253F"/>
              </a:solidFill>
              <a:latin typeface="Avenir Book"/>
              <a:cs typeface="Avenir Book"/>
            </a:endParaRPr>
          </a:p>
          <a:p>
            <a:r>
              <a:rPr lang="nl-NL" dirty="0" err="1" smtClean="0">
                <a:solidFill>
                  <a:srgbClr val="10253F"/>
                </a:solidFill>
                <a:latin typeface="Avenir Book"/>
                <a:cs typeface="Avenir Book"/>
              </a:rPr>
              <a:t>Exploring</a:t>
            </a:r>
            <a:r>
              <a:rPr lang="nl-NL" dirty="0" smtClean="0">
                <a:solidFill>
                  <a:srgbClr val="10253F"/>
                </a:solidFill>
                <a:latin typeface="Avenir Book"/>
                <a:cs typeface="Avenir Book"/>
              </a:rPr>
              <a:t> </a:t>
            </a:r>
            <a:r>
              <a:rPr lang="nl-NL" dirty="0" err="1" smtClean="0">
                <a:solidFill>
                  <a:srgbClr val="10253F"/>
                </a:solidFill>
                <a:latin typeface="Avenir Book"/>
                <a:cs typeface="Avenir Book"/>
              </a:rPr>
              <a:t>possible</a:t>
            </a:r>
            <a:r>
              <a:rPr lang="nl-NL" dirty="0" smtClean="0">
                <a:solidFill>
                  <a:srgbClr val="10253F"/>
                </a:solidFill>
                <a:latin typeface="Avenir Book"/>
                <a:cs typeface="Avenir Book"/>
              </a:rPr>
              <a:t> cooperation </a:t>
            </a:r>
            <a:r>
              <a:rPr lang="nl-NL" dirty="0" err="1" smtClean="0">
                <a:solidFill>
                  <a:srgbClr val="10253F"/>
                </a:solidFill>
                <a:latin typeface="Avenir Book"/>
                <a:cs typeface="Avenir Book"/>
              </a:rPr>
              <a:t>IViR</a:t>
            </a:r>
            <a:r>
              <a:rPr lang="nl-NL" dirty="0" smtClean="0">
                <a:solidFill>
                  <a:srgbClr val="10253F"/>
                </a:solidFill>
                <a:latin typeface="Avenir Book"/>
                <a:cs typeface="Avenir Book"/>
              </a:rPr>
              <a:t> &amp; AI </a:t>
            </a:r>
            <a:r>
              <a:rPr lang="nl-NL" dirty="0" err="1" smtClean="0">
                <a:solidFill>
                  <a:srgbClr val="10253F"/>
                </a:solidFill>
                <a:latin typeface="Avenir Book"/>
                <a:cs typeface="Avenir Book"/>
              </a:rPr>
              <a:t>Now</a:t>
            </a:r>
            <a:r>
              <a:rPr lang="nl-NL" dirty="0" smtClean="0">
                <a:solidFill>
                  <a:srgbClr val="10253F"/>
                </a:solidFill>
                <a:latin typeface="Avenir Book"/>
                <a:cs typeface="Avenir Book"/>
              </a:rPr>
              <a:t>: workshops, </a:t>
            </a:r>
            <a:r>
              <a:rPr lang="nl-NL" dirty="0" err="1" smtClean="0">
                <a:solidFill>
                  <a:srgbClr val="10253F"/>
                </a:solidFill>
                <a:latin typeface="Avenir Book"/>
                <a:cs typeface="Avenir Book"/>
              </a:rPr>
              <a:t>publications</a:t>
            </a:r>
            <a:r>
              <a:rPr lang="nl-NL" dirty="0" smtClean="0">
                <a:solidFill>
                  <a:srgbClr val="10253F"/>
                </a:solidFill>
                <a:latin typeface="Avenir Book"/>
                <a:cs typeface="Avenir Book"/>
              </a:rPr>
              <a:t>, etc.</a:t>
            </a:r>
          </a:p>
          <a:p>
            <a:pPr marL="355600" indent="-355600"/>
            <a:endParaRPr lang="nl-NL" dirty="0"/>
          </a:p>
        </p:txBody>
      </p:sp>
    </p:spTree>
    <p:extLst>
      <p:ext uri="{BB962C8B-B14F-4D97-AF65-F5344CB8AC3E}">
        <p14:creationId xmlns:p14="http://schemas.microsoft.com/office/powerpoint/2010/main" val="12342704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19C8B78D-6332-7643-BC89-6FA38D9017F6}" type="slidenum">
              <a:rPr lang="nl-NL" smtClean="0">
                <a:solidFill>
                  <a:srgbClr val="495F60"/>
                </a:solidFill>
                <a:latin typeface="Avenir Book"/>
                <a:cs typeface="Avenir Book"/>
              </a:rPr>
              <a:t>2</a:t>
            </a:fld>
            <a:endParaRPr lang="nl-NL" dirty="0">
              <a:solidFill>
                <a:srgbClr val="495F60"/>
              </a:solidFill>
              <a:latin typeface="Avenir Book"/>
              <a:cs typeface="Avenir Book"/>
            </a:endParaRPr>
          </a:p>
        </p:txBody>
      </p:sp>
      <p:sp>
        <p:nvSpPr>
          <p:cNvPr id="2" name="Tekstvak 1"/>
          <p:cNvSpPr txBox="1"/>
          <p:nvPr/>
        </p:nvSpPr>
        <p:spPr>
          <a:xfrm>
            <a:off x="639766" y="1854200"/>
            <a:ext cx="7348534" cy="369332"/>
          </a:xfrm>
          <a:prstGeom prst="rect">
            <a:avLst/>
          </a:prstGeom>
          <a:noFill/>
        </p:spPr>
        <p:txBody>
          <a:bodyPr wrap="square" rtlCol="0">
            <a:spAutoFit/>
          </a:bodyPr>
          <a:lstStyle/>
          <a:p>
            <a:pPr>
              <a:spcBef>
                <a:spcPts val="600"/>
              </a:spcBef>
              <a:spcAft>
                <a:spcPts val="600"/>
              </a:spcAft>
            </a:pPr>
            <a:r>
              <a:rPr lang="nl-NL" dirty="0">
                <a:solidFill>
                  <a:srgbClr val="FF6600"/>
                </a:solidFill>
                <a:latin typeface="Avenir Book"/>
                <a:cs typeface="Avenir Book"/>
              </a:rPr>
              <a:t>	</a:t>
            </a:r>
            <a:endParaRPr lang="nl-NL" dirty="0">
              <a:solidFill>
                <a:srgbClr val="FF6600"/>
              </a:solidFill>
            </a:endParaRPr>
          </a:p>
        </p:txBody>
      </p:sp>
      <p:sp>
        <p:nvSpPr>
          <p:cNvPr id="3" name="Tekstvak 2"/>
          <p:cNvSpPr txBox="1"/>
          <p:nvPr/>
        </p:nvSpPr>
        <p:spPr>
          <a:xfrm>
            <a:off x="4660900" y="1498600"/>
            <a:ext cx="3327400" cy="2523768"/>
          </a:xfrm>
          <a:prstGeom prst="rect">
            <a:avLst/>
          </a:prstGeom>
          <a:noFill/>
        </p:spPr>
        <p:txBody>
          <a:bodyPr wrap="square" rtlCol="0">
            <a:spAutoFit/>
          </a:bodyPr>
          <a:lstStyle/>
          <a:p>
            <a:pPr marL="1435100" indent="-1079500">
              <a:spcBef>
                <a:spcPts val="600"/>
              </a:spcBef>
              <a:spcAft>
                <a:spcPts val="600"/>
              </a:spcAft>
            </a:pPr>
            <a:endParaRPr lang="nl-NL" dirty="0" smtClean="0">
              <a:solidFill>
                <a:srgbClr val="000000"/>
              </a:solidFill>
              <a:latin typeface="Avenir Book"/>
              <a:cs typeface="Avenir Book"/>
            </a:endParaRPr>
          </a:p>
          <a:p>
            <a:pPr marL="723900" indent="-368300" algn="ctr">
              <a:spcBef>
                <a:spcPts val="600"/>
              </a:spcBef>
              <a:spcAft>
                <a:spcPts val="600"/>
              </a:spcAft>
            </a:pPr>
            <a:endParaRPr lang="is-IS" dirty="0" smtClean="0">
              <a:solidFill>
                <a:srgbClr val="000000"/>
              </a:solidFill>
              <a:latin typeface="Avenir Book"/>
              <a:cs typeface="Avenir Book"/>
            </a:endParaRPr>
          </a:p>
          <a:p>
            <a:pPr marL="723900" indent="-368300">
              <a:spcBef>
                <a:spcPts val="600"/>
              </a:spcBef>
              <a:spcAft>
                <a:spcPts val="600"/>
              </a:spcAft>
            </a:pPr>
            <a:endParaRPr lang="is-IS" dirty="0" smtClean="0">
              <a:solidFill>
                <a:srgbClr val="17375E"/>
              </a:solidFill>
              <a:latin typeface="Avenir Book"/>
              <a:cs typeface="Avenir Book"/>
            </a:endParaRPr>
          </a:p>
          <a:p>
            <a:pPr marL="723900" indent="-368300">
              <a:spcBef>
                <a:spcPts val="600"/>
              </a:spcBef>
              <a:spcAft>
                <a:spcPts val="600"/>
              </a:spcAft>
            </a:pPr>
            <a:endParaRPr lang="is-IS" dirty="0">
              <a:solidFill>
                <a:srgbClr val="000000"/>
              </a:solidFill>
              <a:latin typeface="Avenir Book"/>
              <a:cs typeface="Avenir Book"/>
            </a:endParaRPr>
          </a:p>
          <a:p>
            <a:pPr marL="723900" indent="-368300">
              <a:spcBef>
                <a:spcPts val="600"/>
              </a:spcBef>
              <a:spcAft>
                <a:spcPts val="600"/>
              </a:spcAft>
            </a:pPr>
            <a:endParaRPr lang="is-IS" dirty="0">
              <a:solidFill>
                <a:srgbClr val="000000"/>
              </a:solidFill>
              <a:latin typeface="Avenir Book"/>
              <a:cs typeface="Avenir Book"/>
            </a:endParaRPr>
          </a:p>
          <a:p>
            <a:pPr marL="1435100" indent="-1079500">
              <a:spcBef>
                <a:spcPts val="600"/>
              </a:spcBef>
              <a:spcAft>
                <a:spcPts val="600"/>
              </a:spcAft>
            </a:pPr>
            <a:endParaRPr lang="nl-NL" dirty="0">
              <a:solidFill>
                <a:srgbClr val="000000"/>
              </a:solidFill>
              <a:latin typeface="Avenir Book"/>
              <a:cs typeface="Avenir Book"/>
            </a:endParaRPr>
          </a:p>
        </p:txBody>
      </p:sp>
      <p:pic>
        <p:nvPicPr>
          <p:cNvPr id="7" name="Afbeelding 6" descr="Logo-Ekk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sp>
        <p:nvSpPr>
          <p:cNvPr id="9" name="Tekstvak 8"/>
          <p:cNvSpPr txBox="1"/>
          <p:nvPr/>
        </p:nvSpPr>
        <p:spPr>
          <a:xfrm>
            <a:off x="4914900" y="1651000"/>
            <a:ext cx="3327400" cy="2523768"/>
          </a:xfrm>
          <a:prstGeom prst="rect">
            <a:avLst/>
          </a:prstGeom>
          <a:noFill/>
        </p:spPr>
        <p:txBody>
          <a:bodyPr wrap="square" rtlCol="0">
            <a:spAutoFit/>
          </a:bodyPr>
          <a:lstStyle/>
          <a:p>
            <a:pPr marL="1435100" indent="-1079500">
              <a:spcBef>
                <a:spcPts val="600"/>
              </a:spcBef>
              <a:spcAft>
                <a:spcPts val="600"/>
              </a:spcAft>
            </a:pPr>
            <a:endParaRPr lang="nl-NL" dirty="0" smtClean="0">
              <a:solidFill>
                <a:srgbClr val="000000"/>
              </a:solidFill>
              <a:latin typeface="Avenir Book"/>
              <a:cs typeface="Avenir Book"/>
            </a:endParaRPr>
          </a:p>
          <a:p>
            <a:pPr marL="723900" indent="-368300" algn="ctr">
              <a:spcBef>
                <a:spcPts val="600"/>
              </a:spcBef>
              <a:spcAft>
                <a:spcPts val="600"/>
              </a:spcAft>
            </a:pPr>
            <a:endParaRPr lang="is-IS" dirty="0" smtClean="0">
              <a:solidFill>
                <a:srgbClr val="000000"/>
              </a:solidFill>
              <a:latin typeface="Avenir Book"/>
              <a:cs typeface="Avenir Book"/>
            </a:endParaRPr>
          </a:p>
          <a:p>
            <a:pPr marL="723900" indent="-368300">
              <a:spcBef>
                <a:spcPts val="600"/>
              </a:spcBef>
              <a:spcAft>
                <a:spcPts val="600"/>
              </a:spcAft>
            </a:pPr>
            <a:endParaRPr lang="is-IS" dirty="0" smtClean="0">
              <a:solidFill>
                <a:srgbClr val="17375E"/>
              </a:solidFill>
              <a:latin typeface="Avenir Book"/>
              <a:cs typeface="Avenir Book"/>
            </a:endParaRPr>
          </a:p>
          <a:p>
            <a:pPr marL="723900" indent="-368300">
              <a:spcBef>
                <a:spcPts val="600"/>
              </a:spcBef>
              <a:spcAft>
                <a:spcPts val="600"/>
              </a:spcAft>
            </a:pPr>
            <a:endParaRPr lang="is-IS" dirty="0">
              <a:solidFill>
                <a:srgbClr val="000000"/>
              </a:solidFill>
              <a:latin typeface="Avenir Book"/>
              <a:cs typeface="Avenir Book"/>
            </a:endParaRPr>
          </a:p>
          <a:p>
            <a:pPr marL="723900" indent="-368300">
              <a:spcBef>
                <a:spcPts val="600"/>
              </a:spcBef>
              <a:spcAft>
                <a:spcPts val="600"/>
              </a:spcAft>
            </a:pPr>
            <a:endParaRPr lang="is-IS" dirty="0">
              <a:solidFill>
                <a:srgbClr val="000000"/>
              </a:solidFill>
              <a:latin typeface="Avenir Book"/>
              <a:cs typeface="Avenir Book"/>
            </a:endParaRPr>
          </a:p>
          <a:p>
            <a:pPr marL="1435100" indent="-1079500">
              <a:spcBef>
                <a:spcPts val="600"/>
              </a:spcBef>
              <a:spcAft>
                <a:spcPts val="600"/>
              </a:spcAft>
            </a:pPr>
            <a:endParaRPr lang="nl-NL" dirty="0">
              <a:solidFill>
                <a:srgbClr val="000000"/>
              </a:solidFill>
              <a:latin typeface="Avenir Book"/>
              <a:cs typeface="Avenir Book"/>
            </a:endParaRPr>
          </a:p>
        </p:txBody>
      </p:sp>
      <p:sp>
        <p:nvSpPr>
          <p:cNvPr id="10" name="Tekstvak 9"/>
          <p:cNvSpPr txBox="1"/>
          <p:nvPr/>
        </p:nvSpPr>
        <p:spPr>
          <a:xfrm>
            <a:off x="4445000" y="2044700"/>
            <a:ext cx="3848100" cy="1508105"/>
          </a:xfrm>
          <a:prstGeom prst="rect">
            <a:avLst/>
          </a:prstGeom>
          <a:noFill/>
        </p:spPr>
        <p:txBody>
          <a:bodyPr wrap="square" rtlCol="0">
            <a:spAutoFit/>
          </a:bodyPr>
          <a:lstStyle/>
          <a:p>
            <a:pPr marL="533400" indent="-177800">
              <a:spcBef>
                <a:spcPts val="600"/>
              </a:spcBef>
              <a:spcAft>
                <a:spcPts val="600"/>
              </a:spcAft>
            </a:pPr>
            <a:r>
              <a:rPr lang="nl-NL" dirty="0" smtClean="0">
                <a:solidFill>
                  <a:srgbClr val="17375E"/>
                </a:solidFill>
                <a:latin typeface="Avenir Book"/>
                <a:cs typeface="Avenir Book"/>
              </a:rPr>
              <a:t>- 	Anton Ekker, LLM, PhD</a:t>
            </a:r>
          </a:p>
          <a:p>
            <a:pPr marL="533400" indent="-177800">
              <a:spcBef>
                <a:spcPts val="600"/>
              </a:spcBef>
              <a:spcAft>
                <a:spcPts val="600"/>
              </a:spcAft>
              <a:buFontTx/>
              <a:buChar char="-"/>
            </a:pPr>
            <a:r>
              <a:rPr lang="en-US" dirty="0" smtClean="0">
                <a:solidFill>
                  <a:srgbClr val="17375E"/>
                </a:solidFill>
                <a:latin typeface="Avenir Book"/>
                <a:cs typeface="Avenir Book"/>
              </a:rPr>
              <a:t>Attorney</a:t>
            </a:r>
            <a:r>
              <a:rPr lang="nl-NL" dirty="0" smtClean="0">
                <a:solidFill>
                  <a:srgbClr val="17375E"/>
                </a:solidFill>
                <a:latin typeface="Avenir Book"/>
                <a:cs typeface="Avenir Book"/>
              </a:rPr>
              <a:t> at </a:t>
            </a:r>
            <a:r>
              <a:rPr lang="nl-NL" dirty="0" err="1" smtClean="0">
                <a:solidFill>
                  <a:srgbClr val="17375E"/>
                </a:solidFill>
                <a:latin typeface="Avenir Book"/>
                <a:cs typeface="Avenir Book"/>
              </a:rPr>
              <a:t>law</a:t>
            </a:r>
            <a:r>
              <a:rPr lang="nl-NL" dirty="0" smtClean="0">
                <a:solidFill>
                  <a:srgbClr val="17375E"/>
                </a:solidFill>
                <a:latin typeface="Avenir Book"/>
                <a:cs typeface="Avenir Book"/>
              </a:rPr>
              <a:t>, Amsterdam, The Netherlands</a:t>
            </a:r>
          </a:p>
          <a:p>
            <a:pPr marL="533400" indent="-177800">
              <a:spcBef>
                <a:spcPts val="600"/>
              </a:spcBef>
              <a:spcAft>
                <a:spcPts val="600"/>
              </a:spcAft>
              <a:buFontTx/>
              <a:buChar char="-"/>
            </a:pPr>
            <a:r>
              <a:rPr lang="nl-NL" dirty="0" smtClean="0">
                <a:solidFill>
                  <a:srgbClr val="17375E"/>
                </a:solidFill>
                <a:latin typeface="Avenir Book"/>
                <a:cs typeface="Avenir Book"/>
              </a:rPr>
              <a:t>Privacy &amp; ICT </a:t>
            </a:r>
            <a:r>
              <a:rPr lang="nl-NL" dirty="0" err="1" smtClean="0">
                <a:solidFill>
                  <a:srgbClr val="17375E"/>
                </a:solidFill>
                <a:latin typeface="Avenir Book"/>
                <a:cs typeface="Avenir Book"/>
              </a:rPr>
              <a:t>Law</a:t>
            </a:r>
            <a:endParaRPr lang="nl-NL" dirty="0" smtClean="0">
              <a:solidFill>
                <a:srgbClr val="17375E"/>
              </a:solidFill>
              <a:latin typeface="Avenir Book"/>
              <a:cs typeface="Avenir Book"/>
            </a:endParaRPr>
          </a:p>
        </p:txBody>
      </p:sp>
      <p:pic>
        <p:nvPicPr>
          <p:cNvPr id="15" name="Afbeelding 14" descr="ivir-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439" y="4242815"/>
            <a:ext cx="1927861" cy="1224759"/>
          </a:xfrm>
          <a:prstGeom prst="rect">
            <a:avLst/>
          </a:prstGeom>
        </p:spPr>
      </p:pic>
      <p:pic>
        <p:nvPicPr>
          <p:cNvPr id="17" name="Afbeelding 16" descr="inde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8600" y="4425951"/>
            <a:ext cx="2032000" cy="830217"/>
          </a:xfrm>
          <a:prstGeom prst="rect">
            <a:avLst/>
          </a:prstGeom>
        </p:spPr>
      </p:pic>
      <p:pic>
        <p:nvPicPr>
          <p:cNvPr id="4" name="Afbeelding 3" descr="Anton foto kleur.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95" y="-101600"/>
            <a:ext cx="4846211" cy="6858000"/>
          </a:xfrm>
          <a:prstGeom prst="rect">
            <a:avLst/>
          </a:prstGeom>
        </p:spPr>
      </p:pic>
    </p:spTree>
    <p:extLst>
      <p:ext uri="{BB962C8B-B14F-4D97-AF65-F5344CB8AC3E}">
        <p14:creationId xmlns:p14="http://schemas.microsoft.com/office/powerpoint/2010/main" val="32204353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19C8B78D-6332-7643-BC89-6FA38D9017F6}" type="slidenum">
              <a:rPr lang="nl-NL" smtClean="0">
                <a:solidFill>
                  <a:srgbClr val="495F60"/>
                </a:solidFill>
                <a:latin typeface="Avenir Book"/>
                <a:cs typeface="Avenir Book"/>
              </a:rPr>
              <a:t>20</a:t>
            </a:fld>
            <a:endParaRPr lang="nl-NL" dirty="0">
              <a:solidFill>
                <a:srgbClr val="495F60"/>
              </a:solidFill>
              <a:latin typeface="Avenir Book"/>
              <a:cs typeface="Avenir Book"/>
            </a:endParaRPr>
          </a:p>
        </p:txBody>
      </p:sp>
      <p:sp>
        <p:nvSpPr>
          <p:cNvPr id="2" name="Tekstvak 1"/>
          <p:cNvSpPr txBox="1"/>
          <p:nvPr/>
        </p:nvSpPr>
        <p:spPr>
          <a:xfrm>
            <a:off x="639766" y="1854200"/>
            <a:ext cx="7348534" cy="369332"/>
          </a:xfrm>
          <a:prstGeom prst="rect">
            <a:avLst/>
          </a:prstGeom>
          <a:noFill/>
        </p:spPr>
        <p:txBody>
          <a:bodyPr wrap="square" rtlCol="0">
            <a:spAutoFit/>
          </a:bodyPr>
          <a:lstStyle/>
          <a:p>
            <a:pPr>
              <a:spcBef>
                <a:spcPts val="600"/>
              </a:spcBef>
              <a:spcAft>
                <a:spcPts val="600"/>
              </a:spcAft>
            </a:pPr>
            <a:r>
              <a:rPr lang="nl-NL" dirty="0">
                <a:solidFill>
                  <a:srgbClr val="FF6600"/>
                </a:solidFill>
                <a:latin typeface="Avenir Book"/>
                <a:cs typeface="Avenir Book"/>
              </a:rPr>
              <a:t>	</a:t>
            </a:r>
            <a:endParaRPr lang="nl-NL" dirty="0">
              <a:solidFill>
                <a:srgbClr val="FF6600"/>
              </a:solidFill>
            </a:endParaRPr>
          </a:p>
        </p:txBody>
      </p:sp>
      <p:sp>
        <p:nvSpPr>
          <p:cNvPr id="3" name="Tekstvak 2"/>
          <p:cNvSpPr txBox="1"/>
          <p:nvPr/>
        </p:nvSpPr>
        <p:spPr>
          <a:xfrm>
            <a:off x="1219200" y="1498600"/>
            <a:ext cx="6769100" cy="3908762"/>
          </a:xfrm>
          <a:prstGeom prst="rect">
            <a:avLst/>
          </a:prstGeom>
          <a:noFill/>
        </p:spPr>
        <p:txBody>
          <a:bodyPr wrap="square" rtlCol="0">
            <a:spAutoFit/>
          </a:bodyPr>
          <a:lstStyle/>
          <a:p>
            <a:pPr marL="1435100" indent="-1079500">
              <a:spcBef>
                <a:spcPts val="600"/>
              </a:spcBef>
              <a:spcAft>
                <a:spcPts val="600"/>
              </a:spcAft>
            </a:pPr>
            <a:endParaRPr lang="nl-NL" dirty="0" smtClean="0">
              <a:solidFill>
                <a:srgbClr val="000000"/>
              </a:solidFill>
              <a:latin typeface="Avenir Book"/>
              <a:cs typeface="Avenir Book"/>
            </a:endParaRPr>
          </a:p>
          <a:p>
            <a:pPr marL="723900" indent="-368300" algn="ctr">
              <a:spcBef>
                <a:spcPts val="600"/>
              </a:spcBef>
              <a:spcAft>
                <a:spcPts val="600"/>
              </a:spcAft>
            </a:pPr>
            <a:endParaRPr lang="is-IS" dirty="0" smtClean="0">
              <a:solidFill>
                <a:srgbClr val="000000"/>
              </a:solidFill>
              <a:latin typeface="Avenir Book"/>
              <a:cs typeface="Avenir Book"/>
            </a:endParaRPr>
          </a:p>
          <a:p>
            <a:pPr marL="723900" indent="-368300" algn="ctr">
              <a:spcBef>
                <a:spcPts val="600"/>
              </a:spcBef>
              <a:spcAft>
                <a:spcPts val="600"/>
              </a:spcAft>
            </a:pPr>
            <a:r>
              <a:rPr lang="is-IS" sz="3200" dirty="0" smtClean="0">
                <a:solidFill>
                  <a:srgbClr val="17375E"/>
                </a:solidFill>
                <a:latin typeface="Avenir Book"/>
                <a:cs typeface="Avenir Book"/>
              </a:rPr>
              <a:t>Questions?</a:t>
            </a:r>
          </a:p>
          <a:p>
            <a:pPr marL="723900" indent="-368300" algn="ctr">
              <a:spcBef>
                <a:spcPts val="600"/>
              </a:spcBef>
              <a:spcAft>
                <a:spcPts val="600"/>
              </a:spcAft>
            </a:pPr>
            <a:endParaRPr lang="is-IS" dirty="0">
              <a:solidFill>
                <a:srgbClr val="17375E"/>
              </a:solidFill>
              <a:latin typeface="Avenir Book"/>
              <a:cs typeface="Avenir Book"/>
            </a:endParaRPr>
          </a:p>
          <a:p>
            <a:pPr marL="723900" indent="-368300" algn="ctr">
              <a:spcBef>
                <a:spcPts val="600"/>
              </a:spcBef>
              <a:spcAft>
                <a:spcPts val="600"/>
              </a:spcAft>
            </a:pPr>
            <a:r>
              <a:rPr lang="is-IS" sz="1600" dirty="0" smtClean="0">
                <a:solidFill>
                  <a:srgbClr val="17375E"/>
                </a:solidFill>
                <a:latin typeface="Avenir Book"/>
                <a:cs typeface="Avenir Book"/>
              </a:rPr>
              <a:t>Anton Ekker</a:t>
            </a:r>
          </a:p>
          <a:p>
            <a:pPr marL="723900" indent="-368300" algn="ctr">
              <a:spcBef>
                <a:spcPts val="600"/>
              </a:spcBef>
              <a:spcAft>
                <a:spcPts val="600"/>
              </a:spcAft>
            </a:pPr>
            <a:r>
              <a:rPr lang="is-IS" sz="1600" dirty="0" smtClean="0">
                <a:solidFill>
                  <a:srgbClr val="17375E"/>
                </a:solidFill>
                <a:latin typeface="Avenir Book"/>
                <a:cs typeface="Avenir Book"/>
                <a:hlinkClick r:id="rId3"/>
              </a:rPr>
              <a:t>www.linkedin.com/in/antonekker</a:t>
            </a:r>
            <a:endParaRPr lang="is-IS" sz="1600" dirty="0" smtClean="0">
              <a:solidFill>
                <a:srgbClr val="17375E"/>
              </a:solidFill>
              <a:latin typeface="Avenir Book"/>
              <a:cs typeface="Avenir Book"/>
            </a:endParaRPr>
          </a:p>
          <a:p>
            <a:pPr marL="723900" indent="-368300" algn="ctr">
              <a:spcBef>
                <a:spcPts val="600"/>
              </a:spcBef>
              <a:spcAft>
                <a:spcPts val="600"/>
              </a:spcAft>
            </a:pPr>
            <a:r>
              <a:rPr lang="is-IS" sz="1600" dirty="0" smtClean="0">
                <a:solidFill>
                  <a:srgbClr val="17375E"/>
                </a:solidFill>
                <a:latin typeface="Avenir Book"/>
                <a:cs typeface="Avenir Book"/>
                <a:hlinkClick r:id="rId4"/>
              </a:rPr>
              <a:t>anton@ekker.legal</a:t>
            </a:r>
            <a:endParaRPr lang="is-IS" sz="1600" dirty="0" smtClean="0">
              <a:solidFill>
                <a:srgbClr val="17375E"/>
              </a:solidFill>
              <a:latin typeface="Avenir Book"/>
              <a:cs typeface="Avenir Book"/>
            </a:endParaRPr>
          </a:p>
          <a:p>
            <a:pPr marL="723900" indent="-368300" algn="ctr">
              <a:spcBef>
                <a:spcPts val="600"/>
              </a:spcBef>
              <a:spcAft>
                <a:spcPts val="600"/>
              </a:spcAft>
            </a:pPr>
            <a:r>
              <a:rPr lang="is-IS" sz="1600" dirty="0" smtClean="0">
                <a:solidFill>
                  <a:srgbClr val="17375E"/>
                </a:solidFill>
                <a:latin typeface="Avenir Book"/>
                <a:cs typeface="Avenir Book"/>
              </a:rPr>
              <a:t>0031 </a:t>
            </a:r>
            <a:r>
              <a:rPr lang="mr-IN" sz="1600" dirty="0" smtClean="0">
                <a:solidFill>
                  <a:srgbClr val="17375E"/>
                </a:solidFill>
                <a:latin typeface="Avenir Book"/>
                <a:cs typeface="Avenir Book"/>
              </a:rPr>
              <a:t>–</a:t>
            </a:r>
            <a:r>
              <a:rPr lang="is-IS" sz="1600" dirty="0" smtClean="0">
                <a:solidFill>
                  <a:srgbClr val="17375E"/>
                </a:solidFill>
                <a:latin typeface="Avenir Book"/>
                <a:cs typeface="Avenir Book"/>
              </a:rPr>
              <a:t> 6 -43 77 53 35</a:t>
            </a:r>
          </a:p>
          <a:p>
            <a:pPr marL="1435100" indent="-1079500">
              <a:spcBef>
                <a:spcPts val="600"/>
              </a:spcBef>
              <a:spcAft>
                <a:spcPts val="600"/>
              </a:spcAft>
            </a:pPr>
            <a:endParaRPr lang="nl-NL" dirty="0">
              <a:solidFill>
                <a:srgbClr val="000000"/>
              </a:solidFill>
              <a:latin typeface="Avenir Book"/>
              <a:cs typeface="Avenir Book"/>
            </a:endParaRPr>
          </a:p>
        </p:txBody>
      </p:sp>
      <p:pic>
        <p:nvPicPr>
          <p:cNvPr id="7" name="Afbeelding 6" descr="Logo-Ekk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spTree>
    <p:extLst>
      <p:ext uri="{BB962C8B-B14F-4D97-AF65-F5344CB8AC3E}">
        <p14:creationId xmlns:p14="http://schemas.microsoft.com/office/powerpoint/2010/main" val="39396976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328520"/>
            <a:ext cx="8229600" cy="665380"/>
          </a:xfrm>
        </p:spPr>
        <p:txBody>
          <a:bodyPr>
            <a:normAutofit/>
          </a:bodyPr>
          <a:lstStyle/>
          <a:p>
            <a:r>
              <a:rPr lang="nl-NL" sz="3200" dirty="0" err="1" smtClean="0">
                <a:solidFill>
                  <a:srgbClr val="17375E"/>
                </a:solidFill>
                <a:latin typeface="Avenir Book"/>
                <a:cs typeface="Avenir Book"/>
              </a:rPr>
              <a:t>Talking</a:t>
            </a:r>
            <a:r>
              <a:rPr lang="nl-NL" sz="3200" dirty="0" smtClean="0">
                <a:solidFill>
                  <a:srgbClr val="17375E"/>
                </a:solidFill>
                <a:latin typeface="Avenir Book"/>
                <a:cs typeface="Avenir Book"/>
              </a:rPr>
              <a:t> Points</a:t>
            </a:r>
            <a:endParaRPr lang="nl-NL" sz="3200" dirty="0">
              <a:solidFill>
                <a:srgbClr val="17375E"/>
              </a:solidFill>
              <a:latin typeface="Avenir Book"/>
              <a:cs typeface="Avenir Book"/>
            </a:endParaRPr>
          </a:p>
        </p:txBody>
      </p:sp>
      <p:sp>
        <p:nvSpPr>
          <p:cNvPr id="5" name="Tijdelijke aanduiding voor inhoud 4"/>
          <p:cNvSpPr>
            <a:spLocks noGrp="1"/>
          </p:cNvSpPr>
          <p:nvPr>
            <p:ph idx="1"/>
          </p:nvPr>
        </p:nvSpPr>
        <p:spPr>
          <a:xfrm>
            <a:off x="457200" y="2286000"/>
            <a:ext cx="8229600" cy="4170363"/>
          </a:xfrm>
        </p:spPr>
        <p:txBody>
          <a:bodyPr>
            <a:normAutofit/>
          </a:bodyPr>
          <a:lstStyle/>
          <a:p>
            <a:pPr marL="723900" indent="-368300">
              <a:buFontTx/>
              <a:buChar char="-"/>
            </a:pPr>
            <a:r>
              <a:rPr lang="nl-NL" sz="1800" dirty="0" smtClean="0">
                <a:solidFill>
                  <a:srgbClr val="17375E"/>
                </a:solidFill>
                <a:latin typeface="Avenir Book"/>
                <a:cs typeface="Avenir Book"/>
              </a:rPr>
              <a:t>Update on the SyRI case</a:t>
            </a:r>
          </a:p>
          <a:p>
            <a:pPr marL="723900" indent="-368300">
              <a:buFontTx/>
              <a:buChar char="-"/>
            </a:pPr>
            <a:endParaRPr lang="nl-NL" sz="1800" dirty="0">
              <a:solidFill>
                <a:srgbClr val="17375E"/>
              </a:solidFill>
              <a:latin typeface="Avenir Book"/>
              <a:cs typeface="Avenir Book"/>
            </a:endParaRPr>
          </a:p>
          <a:p>
            <a:pPr marL="723900" indent="-368300">
              <a:buFontTx/>
              <a:buChar char="-"/>
            </a:pPr>
            <a:r>
              <a:rPr lang="nl-NL" sz="1800" dirty="0" err="1" smtClean="0">
                <a:solidFill>
                  <a:srgbClr val="17375E"/>
                </a:solidFill>
                <a:latin typeface="Avenir Book"/>
                <a:cs typeface="Avenir Book"/>
              </a:rPr>
              <a:t>Conditions</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for</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using</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Algorithmic</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Decision</a:t>
            </a:r>
            <a:r>
              <a:rPr lang="nl-NL" sz="1800" dirty="0" smtClean="0">
                <a:solidFill>
                  <a:srgbClr val="17375E"/>
                </a:solidFill>
                <a:latin typeface="Avenir Book"/>
                <a:cs typeface="Avenir Book"/>
              </a:rPr>
              <a:t> Systems </a:t>
            </a:r>
            <a:r>
              <a:rPr lang="nl-NL" sz="1800" dirty="0" err="1" smtClean="0">
                <a:solidFill>
                  <a:srgbClr val="17375E"/>
                </a:solidFill>
                <a:latin typeface="Avenir Book"/>
                <a:cs typeface="Avenir Book"/>
              </a:rPr>
              <a:t>under</a:t>
            </a:r>
            <a:r>
              <a:rPr lang="nl-NL" sz="1800" dirty="0" smtClean="0">
                <a:solidFill>
                  <a:srgbClr val="17375E"/>
                </a:solidFill>
                <a:latin typeface="Avenir Book"/>
                <a:cs typeface="Avenir Book"/>
              </a:rPr>
              <a:t> the General Data </a:t>
            </a:r>
            <a:r>
              <a:rPr lang="nl-NL" sz="1800" dirty="0" err="1" smtClean="0">
                <a:solidFill>
                  <a:srgbClr val="17375E"/>
                </a:solidFill>
                <a:latin typeface="Avenir Book"/>
                <a:cs typeface="Avenir Book"/>
              </a:rPr>
              <a:t>Protection</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Regulation</a:t>
            </a:r>
            <a:r>
              <a:rPr lang="nl-NL" sz="1800" dirty="0" smtClean="0">
                <a:solidFill>
                  <a:srgbClr val="17375E"/>
                </a:solidFill>
                <a:latin typeface="Avenir Book"/>
                <a:cs typeface="Avenir Book"/>
              </a:rPr>
              <a:t> (GDPR):</a:t>
            </a:r>
          </a:p>
          <a:p>
            <a:pPr marL="1079500" indent="-177800">
              <a:spcBef>
                <a:spcPts val="600"/>
              </a:spcBef>
              <a:spcAft>
                <a:spcPts val="600"/>
              </a:spcAft>
              <a:buFontTx/>
              <a:buChar char="-"/>
            </a:pPr>
            <a:r>
              <a:rPr lang="nl-NL" sz="1600" dirty="0">
                <a:solidFill>
                  <a:srgbClr val="17375E"/>
                </a:solidFill>
                <a:latin typeface="Avenir Book"/>
                <a:cs typeface="Avenir Book"/>
              </a:rPr>
              <a:t>P</a:t>
            </a:r>
            <a:r>
              <a:rPr lang="is-IS" sz="1600" dirty="0">
                <a:solidFill>
                  <a:srgbClr val="17375E"/>
                </a:solidFill>
                <a:latin typeface="Avenir Book"/>
                <a:cs typeface="Avenir Book"/>
              </a:rPr>
              <a:t>urpose limitation</a:t>
            </a:r>
          </a:p>
          <a:p>
            <a:pPr marL="1079500" indent="-177800">
              <a:spcBef>
                <a:spcPts val="600"/>
              </a:spcBef>
              <a:spcAft>
                <a:spcPts val="600"/>
              </a:spcAft>
              <a:buFontTx/>
              <a:buChar char="-"/>
            </a:pPr>
            <a:r>
              <a:rPr lang="is-IS" sz="1600" dirty="0">
                <a:solidFill>
                  <a:srgbClr val="17375E"/>
                </a:solidFill>
                <a:latin typeface="Avenir Book"/>
                <a:cs typeface="Avenir Book"/>
              </a:rPr>
              <a:t>Profiling / </a:t>
            </a:r>
            <a:r>
              <a:rPr lang="is-IS" sz="1600" dirty="0" smtClean="0">
                <a:solidFill>
                  <a:srgbClr val="17375E"/>
                </a:solidFill>
                <a:latin typeface="Avenir Book"/>
                <a:cs typeface="Avenir Book"/>
              </a:rPr>
              <a:t>Automated Decision </a:t>
            </a:r>
            <a:r>
              <a:rPr lang="is-IS" sz="1600" dirty="0">
                <a:solidFill>
                  <a:srgbClr val="17375E"/>
                </a:solidFill>
                <a:latin typeface="Avenir Book"/>
                <a:cs typeface="Avenir Book"/>
              </a:rPr>
              <a:t>Making</a:t>
            </a:r>
          </a:p>
          <a:p>
            <a:pPr marL="1079500" indent="-177800">
              <a:spcBef>
                <a:spcPts val="600"/>
              </a:spcBef>
              <a:spcAft>
                <a:spcPts val="600"/>
              </a:spcAft>
              <a:buFontTx/>
              <a:buChar char="-"/>
            </a:pPr>
            <a:r>
              <a:rPr lang="is-IS" sz="1600" dirty="0">
                <a:solidFill>
                  <a:srgbClr val="17375E"/>
                </a:solidFill>
                <a:latin typeface="Avenir Book"/>
                <a:cs typeface="Avenir Book"/>
              </a:rPr>
              <a:t>Transparancy</a:t>
            </a:r>
          </a:p>
          <a:p>
            <a:pPr marL="723900" indent="-368300">
              <a:buFontTx/>
              <a:buChar char="-"/>
            </a:pPr>
            <a:endParaRPr lang="nl-NL" sz="1800" dirty="0" smtClean="0">
              <a:solidFill>
                <a:srgbClr val="17375E"/>
              </a:solidFill>
              <a:latin typeface="Avenir Book"/>
              <a:cs typeface="Avenir Book"/>
            </a:endParaRPr>
          </a:p>
          <a:p>
            <a:pPr marL="723900" indent="-368300">
              <a:buFontTx/>
              <a:buChar char="-"/>
            </a:pPr>
            <a:r>
              <a:rPr lang="nl-NL" sz="1800" dirty="0" smtClean="0">
                <a:solidFill>
                  <a:srgbClr val="17375E"/>
                </a:solidFill>
                <a:latin typeface="Avenir Book"/>
                <a:cs typeface="Avenir Book"/>
              </a:rPr>
              <a:t>Response </a:t>
            </a:r>
            <a:r>
              <a:rPr lang="nl-NL" sz="1800" dirty="0" err="1" smtClean="0">
                <a:solidFill>
                  <a:srgbClr val="17375E"/>
                </a:solidFill>
                <a:latin typeface="Avenir Book"/>
                <a:cs typeface="Avenir Book"/>
              </a:rPr>
              <a:t>to</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Session</a:t>
            </a:r>
            <a:r>
              <a:rPr lang="nl-NL" sz="1800" dirty="0" smtClean="0">
                <a:solidFill>
                  <a:srgbClr val="17375E"/>
                </a:solidFill>
                <a:latin typeface="Avenir Book"/>
                <a:cs typeface="Avenir Book"/>
              </a:rPr>
              <a:t> 3: Public Benefits </a:t>
            </a:r>
            <a:r>
              <a:rPr lang="nl-NL" sz="1800" dirty="0" err="1" smtClean="0">
                <a:solidFill>
                  <a:srgbClr val="17375E"/>
                </a:solidFill>
                <a:latin typeface="Avenir Book"/>
                <a:cs typeface="Avenir Book"/>
              </a:rPr>
              <a:t>and</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Collateral</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Consequence</a:t>
            </a:r>
            <a:endParaRPr lang="nl-NL" sz="1800" dirty="0" smtClean="0">
              <a:solidFill>
                <a:srgbClr val="17375E"/>
              </a:solidFill>
              <a:latin typeface="Avenir Book"/>
              <a:cs typeface="Avenir Book"/>
            </a:endParaRPr>
          </a:p>
          <a:p>
            <a:pPr marL="1123950" lvl="1" indent="-368300">
              <a:buFontTx/>
              <a:buChar char="-"/>
            </a:pPr>
            <a:endParaRPr lang="nl-NL" sz="1400" dirty="0" smtClean="0">
              <a:solidFill>
                <a:srgbClr val="17375E"/>
              </a:solidFill>
              <a:latin typeface="Avenir Book"/>
              <a:cs typeface="Avenir Book"/>
            </a:endParaRPr>
          </a:p>
          <a:p>
            <a:pPr marL="1123950" lvl="1" indent="-368300">
              <a:buFontTx/>
              <a:buChar char="-"/>
            </a:pPr>
            <a:endParaRPr lang="nl-NL" sz="1400" dirty="0">
              <a:solidFill>
                <a:srgbClr val="17375E"/>
              </a:solidFill>
              <a:latin typeface="Avenir Book"/>
              <a:cs typeface="Avenir Book"/>
            </a:endParaRPr>
          </a:p>
          <a:p>
            <a:pPr marL="717550" lvl="1" indent="-368300">
              <a:buFontTx/>
              <a:buChar char="-"/>
            </a:pPr>
            <a:endParaRPr lang="nl-NL" sz="1400" dirty="0" smtClean="0">
              <a:solidFill>
                <a:srgbClr val="17375E"/>
              </a:solidFill>
              <a:latin typeface="Avenir Book"/>
              <a:cs typeface="Avenir Book"/>
            </a:endParaRPr>
          </a:p>
          <a:p>
            <a:pPr marL="1123950" lvl="1" indent="-368300">
              <a:buFontTx/>
              <a:buChar char="-"/>
            </a:pPr>
            <a:endParaRPr lang="nl-NL" sz="1400" dirty="0">
              <a:solidFill>
                <a:srgbClr val="17375E"/>
              </a:solidFill>
              <a:latin typeface="Avenir Book"/>
              <a:cs typeface="Avenir Book"/>
            </a:endParaRPr>
          </a:p>
          <a:p>
            <a:pPr marL="1123950" lvl="1" indent="-368300">
              <a:buFontTx/>
              <a:buChar char="-"/>
            </a:pPr>
            <a:endParaRPr lang="nl-NL" sz="1400" dirty="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1079500" indent="-355600">
              <a:buFontTx/>
              <a:buChar char="-"/>
            </a:pPr>
            <a:endParaRPr lang="nl-NL" sz="1800" dirty="0" smtClean="0">
              <a:solidFill>
                <a:srgbClr val="17375E"/>
              </a:solidFill>
              <a:latin typeface="Avenir Book"/>
              <a:cs typeface="Avenir Book"/>
            </a:endParaRPr>
          </a:p>
        </p:txBody>
      </p:sp>
      <p:pic>
        <p:nvPicPr>
          <p:cNvPr id="6" name="Afbeelding 5" descr="Logo-Ek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spTree>
    <p:extLst>
      <p:ext uri="{BB962C8B-B14F-4D97-AF65-F5344CB8AC3E}">
        <p14:creationId xmlns:p14="http://schemas.microsoft.com/office/powerpoint/2010/main" val="21691609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328520"/>
            <a:ext cx="8229600" cy="665380"/>
          </a:xfrm>
        </p:spPr>
        <p:txBody>
          <a:bodyPr>
            <a:normAutofit/>
          </a:bodyPr>
          <a:lstStyle/>
          <a:p>
            <a:r>
              <a:rPr lang="nl-NL" sz="3200" dirty="0">
                <a:solidFill>
                  <a:srgbClr val="17375E"/>
                </a:solidFill>
                <a:latin typeface="Avenir Book"/>
                <a:cs typeface="Avenir Book"/>
              </a:rPr>
              <a:t>Systeem Risico Indicatie (SyRI</a:t>
            </a:r>
            <a:r>
              <a:rPr lang="nl-NL" sz="3200" dirty="0" smtClean="0">
                <a:solidFill>
                  <a:srgbClr val="17375E"/>
                </a:solidFill>
                <a:latin typeface="Avenir Book"/>
                <a:cs typeface="Avenir Book"/>
              </a:rPr>
              <a:t>)</a:t>
            </a:r>
            <a:endParaRPr lang="nl-NL" sz="3200" dirty="0">
              <a:solidFill>
                <a:srgbClr val="17375E"/>
              </a:solidFill>
              <a:latin typeface="Avenir Book"/>
              <a:cs typeface="Avenir Book"/>
            </a:endParaRPr>
          </a:p>
        </p:txBody>
      </p:sp>
      <p:sp>
        <p:nvSpPr>
          <p:cNvPr id="5" name="Tijdelijke aanduiding voor inhoud 4"/>
          <p:cNvSpPr>
            <a:spLocks noGrp="1"/>
          </p:cNvSpPr>
          <p:nvPr>
            <p:ph idx="1"/>
          </p:nvPr>
        </p:nvSpPr>
        <p:spPr>
          <a:xfrm>
            <a:off x="457200" y="2286000"/>
            <a:ext cx="8229600" cy="4170363"/>
          </a:xfrm>
        </p:spPr>
        <p:txBody>
          <a:bodyPr>
            <a:normAutofit/>
          </a:bodyPr>
          <a:lstStyle/>
          <a:p>
            <a:pPr marL="723900" indent="-368300">
              <a:buFontTx/>
              <a:buChar char="-"/>
            </a:pPr>
            <a:r>
              <a:rPr lang="nl-NL" sz="1800" dirty="0" smtClean="0">
                <a:solidFill>
                  <a:srgbClr val="17375E"/>
                </a:solidFill>
                <a:latin typeface="Avenir Book"/>
                <a:cs typeface="Avenir Book"/>
              </a:rPr>
              <a:t>Risk </a:t>
            </a:r>
            <a:r>
              <a:rPr lang="nl-NL" sz="1800" dirty="0" err="1" smtClean="0">
                <a:solidFill>
                  <a:srgbClr val="17375E"/>
                </a:solidFill>
                <a:latin typeface="Avenir Book"/>
                <a:cs typeface="Avenir Book"/>
              </a:rPr>
              <a:t>profiling</a:t>
            </a:r>
            <a:r>
              <a:rPr lang="nl-NL" sz="1800" dirty="0" smtClean="0">
                <a:solidFill>
                  <a:srgbClr val="17375E"/>
                </a:solidFill>
                <a:latin typeface="Avenir Book"/>
                <a:cs typeface="Avenir Book"/>
              </a:rPr>
              <a:t> system </a:t>
            </a:r>
            <a:r>
              <a:rPr lang="nl-NL" sz="1800" dirty="0" err="1" smtClean="0">
                <a:solidFill>
                  <a:srgbClr val="17375E"/>
                </a:solidFill>
                <a:latin typeface="Avenir Book"/>
                <a:cs typeface="Avenir Book"/>
              </a:rPr>
              <a:t>aimed</a:t>
            </a:r>
            <a:r>
              <a:rPr lang="nl-NL" sz="1800" dirty="0" smtClean="0">
                <a:solidFill>
                  <a:srgbClr val="17375E"/>
                </a:solidFill>
                <a:latin typeface="Avenir Book"/>
                <a:cs typeface="Avenir Book"/>
              </a:rPr>
              <a:t> at prevention of </a:t>
            </a:r>
            <a:r>
              <a:rPr lang="nl-NL" sz="1800" dirty="0" err="1" smtClean="0">
                <a:solidFill>
                  <a:srgbClr val="17375E"/>
                </a:solidFill>
                <a:latin typeface="Avenir Book"/>
                <a:cs typeface="Avenir Book"/>
              </a:rPr>
              <a:t>social</a:t>
            </a:r>
            <a:r>
              <a:rPr lang="nl-NL" sz="1800" dirty="0" smtClean="0">
                <a:solidFill>
                  <a:srgbClr val="17375E"/>
                </a:solidFill>
                <a:latin typeface="Avenir Book"/>
                <a:cs typeface="Avenir Book"/>
              </a:rPr>
              <a:t> security, </a:t>
            </a:r>
            <a:r>
              <a:rPr lang="nl-NL" sz="1800" dirty="0" err="1" smtClean="0">
                <a:solidFill>
                  <a:srgbClr val="17375E"/>
                </a:solidFill>
                <a:latin typeface="Avenir Book"/>
                <a:cs typeface="Avenir Book"/>
              </a:rPr>
              <a:t>employment</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and</a:t>
            </a:r>
            <a:r>
              <a:rPr lang="nl-NL" sz="1800" dirty="0" smtClean="0">
                <a:solidFill>
                  <a:srgbClr val="17375E"/>
                </a:solidFill>
                <a:latin typeface="Avenir Book"/>
                <a:cs typeface="Avenir Book"/>
              </a:rPr>
              <a:t> tax </a:t>
            </a:r>
            <a:r>
              <a:rPr lang="nl-NL" sz="1800" dirty="0" err="1" smtClean="0">
                <a:solidFill>
                  <a:srgbClr val="17375E"/>
                </a:solidFill>
                <a:latin typeface="Avenir Book"/>
                <a:cs typeface="Avenir Book"/>
              </a:rPr>
              <a:t>fraud</a:t>
            </a:r>
            <a:endParaRPr lang="nl-NL" sz="1800" dirty="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r>
              <a:rPr lang="nl-NL" sz="1800" dirty="0" smtClean="0">
                <a:solidFill>
                  <a:srgbClr val="17375E"/>
                </a:solidFill>
                <a:latin typeface="Avenir Book"/>
                <a:cs typeface="Avenir Book"/>
              </a:rPr>
              <a:t>SyRI </a:t>
            </a:r>
            <a:r>
              <a:rPr lang="nl-NL" sz="1800" dirty="0" err="1" smtClean="0">
                <a:solidFill>
                  <a:srgbClr val="17375E"/>
                </a:solidFill>
                <a:latin typeface="Avenir Book"/>
                <a:cs typeface="Avenir Book"/>
              </a:rPr>
              <a:t>Projects</a:t>
            </a:r>
            <a:r>
              <a:rPr lang="nl-NL" sz="1800" dirty="0" smtClean="0">
                <a:solidFill>
                  <a:srgbClr val="17375E"/>
                </a:solidFill>
                <a:latin typeface="Avenir Book"/>
                <a:cs typeface="Avenir Book"/>
              </a:rPr>
              <a:t>: </a:t>
            </a:r>
          </a:p>
          <a:p>
            <a:pPr marL="1079500" lvl="1" indent="-177800">
              <a:buFontTx/>
              <a:buChar char="-"/>
            </a:pPr>
            <a:r>
              <a:rPr lang="nl-NL" sz="1600" dirty="0" err="1" smtClean="0">
                <a:solidFill>
                  <a:srgbClr val="10253F"/>
                </a:solidFill>
                <a:latin typeface="Avenir Book"/>
                <a:cs typeface="Avenir Book"/>
              </a:rPr>
              <a:t>Administrative</a:t>
            </a:r>
            <a:r>
              <a:rPr lang="nl-NL" sz="1600" dirty="0" smtClean="0">
                <a:solidFill>
                  <a:srgbClr val="10253F"/>
                </a:solidFill>
                <a:latin typeface="Avenir Book"/>
                <a:cs typeface="Avenir Book"/>
              </a:rPr>
              <a:t> </a:t>
            </a:r>
            <a:r>
              <a:rPr lang="nl-NL" sz="1600" dirty="0" err="1" smtClean="0">
                <a:solidFill>
                  <a:srgbClr val="10253F"/>
                </a:solidFill>
                <a:latin typeface="Avenir Book"/>
                <a:cs typeface="Avenir Book"/>
              </a:rPr>
              <a:t>bodies</a:t>
            </a:r>
            <a:r>
              <a:rPr lang="nl-NL" sz="1600" dirty="0" smtClean="0">
                <a:solidFill>
                  <a:srgbClr val="10253F"/>
                </a:solidFill>
                <a:latin typeface="Avenir Book"/>
                <a:cs typeface="Avenir Book"/>
              </a:rPr>
              <a:t> </a:t>
            </a:r>
            <a:r>
              <a:rPr lang="nl-NL" sz="1600" dirty="0" err="1" smtClean="0">
                <a:solidFill>
                  <a:srgbClr val="10253F"/>
                </a:solidFill>
                <a:latin typeface="Avenir Book"/>
                <a:cs typeface="Avenir Book"/>
              </a:rPr>
              <a:t>initiate</a:t>
            </a:r>
            <a:r>
              <a:rPr lang="nl-NL" sz="1600" dirty="0" smtClean="0">
                <a:solidFill>
                  <a:srgbClr val="10253F"/>
                </a:solidFill>
                <a:latin typeface="Avenir Book"/>
                <a:cs typeface="Avenir Book"/>
              </a:rPr>
              <a:t> partnership </a:t>
            </a:r>
            <a:r>
              <a:rPr lang="nl-NL" sz="1600" dirty="0" err="1" smtClean="0">
                <a:solidFill>
                  <a:srgbClr val="10253F"/>
                </a:solidFill>
                <a:latin typeface="Avenir Book"/>
                <a:cs typeface="Avenir Book"/>
              </a:rPr>
              <a:t>for</a:t>
            </a:r>
            <a:r>
              <a:rPr lang="nl-NL" sz="1600" dirty="0" smtClean="0">
                <a:solidFill>
                  <a:srgbClr val="10253F"/>
                </a:solidFill>
                <a:latin typeface="Avenir Book"/>
                <a:cs typeface="Avenir Book"/>
              </a:rPr>
              <a:t> data </a:t>
            </a:r>
            <a:r>
              <a:rPr lang="nl-NL" sz="1600" dirty="0" err="1" smtClean="0">
                <a:solidFill>
                  <a:srgbClr val="10253F"/>
                </a:solidFill>
                <a:latin typeface="Avenir Book"/>
                <a:cs typeface="Avenir Book"/>
              </a:rPr>
              <a:t>exhange</a:t>
            </a:r>
            <a:endParaRPr lang="nl-NL" sz="1600" dirty="0" smtClean="0">
              <a:solidFill>
                <a:srgbClr val="10253F"/>
              </a:solidFill>
              <a:latin typeface="Avenir Book"/>
              <a:cs typeface="Avenir Book"/>
            </a:endParaRPr>
          </a:p>
          <a:p>
            <a:pPr marL="1079500" lvl="1" indent="-177800">
              <a:buFontTx/>
              <a:buChar char="-"/>
            </a:pPr>
            <a:r>
              <a:rPr lang="nl-NL" sz="1600" dirty="0" smtClean="0">
                <a:solidFill>
                  <a:srgbClr val="10253F"/>
                </a:solidFill>
                <a:latin typeface="Avenir Book"/>
                <a:cs typeface="Avenir Book"/>
              </a:rPr>
              <a:t>Data </a:t>
            </a:r>
            <a:r>
              <a:rPr lang="nl-NL" sz="1600" dirty="0">
                <a:solidFill>
                  <a:srgbClr val="10253F"/>
                </a:solidFill>
                <a:latin typeface="Avenir Book"/>
                <a:cs typeface="Avenir Book"/>
              </a:rPr>
              <a:t>analysis </a:t>
            </a:r>
            <a:r>
              <a:rPr lang="nl-NL" sz="1600" dirty="0" err="1">
                <a:solidFill>
                  <a:srgbClr val="10253F"/>
                </a:solidFill>
                <a:latin typeface="Avenir Book"/>
                <a:cs typeface="Avenir Book"/>
              </a:rPr>
              <a:t>by</a:t>
            </a:r>
            <a:r>
              <a:rPr lang="nl-NL" sz="1600" dirty="0">
                <a:solidFill>
                  <a:srgbClr val="10253F"/>
                </a:solidFill>
                <a:latin typeface="Avenir Book"/>
                <a:cs typeface="Avenir Book"/>
              </a:rPr>
              <a:t> </a:t>
            </a:r>
            <a:r>
              <a:rPr lang="nl-NL" sz="1600" dirty="0" err="1" smtClean="0">
                <a:solidFill>
                  <a:srgbClr val="10253F"/>
                </a:solidFill>
                <a:latin typeface="Avenir Book"/>
                <a:cs typeface="Avenir Book"/>
              </a:rPr>
              <a:t>Department</a:t>
            </a:r>
            <a:r>
              <a:rPr lang="nl-NL" sz="1600" dirty="0" smtClean="0">
                <a:solidFill>
                  <a:srgbClr val="10253F"/>
                </a:solidFill>
                <a:latin typeface="Avenir Book"/>
                <a:cs typeface="Avenir Book"/>
              </a:rPr>
              <a:t> of </a:t>
            </a:r>
            <a:r>
              <a:rPr lang="nl-NL" sz="1600" dirty="0" err="1" smtClean="0">
                <a:solidFill>
                  <a:srgbClr val="10253F"/>
                </a:solidFill>
                <a:latin typeface="Avenir Book"/>
                <a:cs typeface="Avenir Book"/>
              </a:rPr>
              <a:t>Social</a:t>
            </a:r>
            <a:r>
              <a:rPr lang="nl-NL" sz="1600" dirty="0" smtClean="0">
                <a:solidFill>
                  <a:srgbClr val="10253F"/>
                </a:solidFill>
                <a:latin typeface="Avenir Book"/>
                <a:cs typeface="Avenir Book"/>
              </a:rPr>
              <a:t> </a:t>
            </a:r>
            <a:r>
              <a:rPr lang="nl-NL" sz="1600" dirty="0" err="1" smtClean="0">
                <a:solidFill>
                  <a:srgbClr val="10253F"/>
                </a:solidFill>
                <a:latin typeface="Avenir Book"/>
                <a:cs typeface="Avenir Book"/>
              </a:rPr>
              <a:t>Affairs</a:t>
            </a:r>
            <a:r>
              <a:rPr lang="nl-NL" sz="1600" dirty="0" smtClean="0">
                <a:solidFill>
                  <a:srgbClr val="10253F"/>
                </a:solidFill>
                <a:latin typeface="Avenir Book"/>
                <a:cs typeface="Avenir Book"/>
              </a:rPr>
              <a:t> </a:t>
            </a:r>
            <a:r>
              <a:rPr lang="nl-NL" sz="1600" dirty="0" err="1" smtClean="0">
                <a:solidFill>
                  <a:srgbClr val="10253F"/>
                </a:solidFill>
                <a:latin typeface="Avenir Book"/>
                <a:cs typeface="Avenir Book"/>
              </a:rPr>
              <a:t>and</a:t>
            </a:r>
            <a:r>
              <a:rPr lang="nl-NL" sz="1600" dirty="0" smtClean="0">
                <a:solidFill>
                  <a:srgbClr val="10253F"/>
                </a:solidFill>
                <a:latin typeface="Avenir Book"/>
                <a:cs typeface="Avenir Book"/>
              </a:rPr>
              <a:t> </a:t>
            </a:r>
            <a:r>
              <a:rPr lang="nl-NL" sz="1600" dirty="0" err="1" smtClean="0">
                <a:solidFill>
                  <a:srgbClr val="10253F"/>
                </a:solidFill>
                <a:latin typeface="Avenir Book"/>
                <a:cs typeface="Avenir Book"/>
              </a:rPr>
              <a:t>Employment</a:t>
            </a:r>
            <a:endParaRPr lang="nl-NL" sz="1600" dirty="0" smtClean="0">
              <a:solidFill>
                <a:srgbClr val="10253F"/>
              </a:solidFill>
              <a:latin typeface="Avenir Book"/>
              <a:cs typeface="Avenir Book"/>
            </a:endParaRPr>
          </a:p>
          <a:p>
            <a:pPr marL="1123950" lvl="1" indent="-368300">
              <a:buFontTx/>
              <a:buChar char="-"/>
            </a:pPr>
            <a:endParaRPr lang="nl-NL" sz="1800" dirty="0" smtClean="0">
              <a:solidFill>
                <a:srgbClr val="17375E"/>
              </a:solidFill>
              <a:latin typeface="Avenir Book"/>
              <a:cs typeface="Avenir Book"/>
            </a:endParaRPr>
          </a:p>
          <a:p>
            <a:pPr marL="723900" indent="-368300">
              <a:buFontTx/>
              <a:buChar char="-"/>
            </a:pPr>
            <a:r>
              <a:rPr lang="nl-NL" sz="1800" dirty="0" smtClean="0">
                <a:solidFill>
                  <a:srgbClr val="17375E"/>
                </a:solidFill>
                <a:latin typeface="Avenir Book"/>
                <a:cs typeface="Avenir Book"/>
              </a:rPr>
              <a:t>Risk Notification Register</a:t>
            </a:r>
          </a:p>
          <a:p>
            <a:pPr marL="723900" indent="-368300">
              <a:buFontTx/>
              <a:buChar char="-"/>
            </a:pPr>
            <a:endParaRPr lang="nl-NL" sz="1800" dirty="0">
              <a:solidFill>
                <a:srgbClr val="17375E"/>
              </a:solidFill>
              <a:latin typeface="Avenir Book"/>
              <a:cs typeface="Avenir Book"/>
            </a:endParaRPr>
          </a:p>
          <a:p>
            <a:pPr marL="723900" indent="-368300">
              <a:buFontTx/>
              <a:buChar char="-"/>
            </a:pPr>
            <a:r>
              <a:rPr lang="nl-NL" sz="1800" dirty="0" err="1" smtClean="0">
                <a:solidFill>
                  <a:srgbClr val="17375E"/>
                </a:solidFill>
                <a:latin typeface="Avenir Book"/>
                <a:cs typeface="Avenir Book"/>
              </a:rPr>
              <a:t>Further</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investigation</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within</a:t>
            </a:r>
            <a:r>
              <a:rPr lang="nl-NL" sz="1800" dirty="0" smtClean="0">
                <a:solidFill>
                  <a:srgbClr val="17375E"/>
                </a:solidFill>
                <a:latin typeface="Avenir Book"/>
                <a:cs typeface="Avenir Book"/>
              </a:rPr>
              <a:t> 2 </a:t>
            </a:r>
            <a:r>
              <a:rPr lang="nl-NL" sz="1800" dirty="0" err="1" smtClean="0">
                <a:solidFill>
                  <a:srgbClr val="17375E"/>
                </a:solidFill>
                <a:latin typeface="Avenir Book"/>
                <a:cs typeface="Avenir Book"/>
              </a:rPr>
              <a:t>years</a:t>
            </a:r>
            <a:endParaRPr lang="nl-NL" sz="1800" dirty="0" smtClean="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55650" lvl="1" indent="0">
              <a:buNone/>
            </a:pPr>
            <a:r>
              <a:rPr lang="nl-NL" sz="1200" dirty="0" err="1" smtClean="0">
                <a:solidFill>
                  <a:srgbClr val="17375E"/>
                </a:solidFill>
                <a:latin typeface="Avenir Book"/>
                <a:cs typeface="Avenir Book"/>
              </a:rPr>
              <a:t>Subpoena</a:t>
            </a:r>
            <a:r>
              <a:rPr lang="nl-NL" sz="1200" dirty="0" smtClean="0">
                <a:solidFill>
                  <a:srgbClr val="17375E"/>
                </a:solidFill>
                <a:latin typeface="Avenir Book"/>
                <a:cs typeface="Avenir Book"/>
              </a:rPr>
              <a:t> § 3.15 </a:t>
            </a:r>
            <a:r>
              <a:rPr lang="mr-IN" sz="1200" dirty="0" smtClean="0">
                <a:solidFill>
                  <a:srgbClr val="17375E"/>
                </a:solidFill>
                <a:latin typeface="Avenir Book"/>
                <a:cs typeface="Avenir Book"/>
              </a:rPr>
              <a:t>–</a:t>
            </a:r>
            <a:r>
              <a:rPr lang="nl-NL" sz="1200" dirty="0" smtClean="0">
                <a:solidFill>
                  <a:srgbClr val="17375E"/>
                </a:solidFill>
                <a:latin typeface="Avenir Book"/>
                <a:cs typeface="Avenir Book"/>
              </a:rPr>
              <a:t> 3.22</a:t>
            </a:r>
            <a:endParaRPr lang="nl-NL" sz="1200" dirty="0">
              <a:solidFill>
                <a:srgbClr val="17375E"/>
              </a:solidFill>
              <a:latin typeface="Avenir Book"/>
              <a:cs typeface="Avenir Book"/>
            </a:endParaRPr>
          </a:p>
          <a:p>
            <a:pPr marL="717550" lvl="1" indent="-368300">
              <a:buFontTx/>
              <a:buChar char="-"/>
            </a:pPr>
            <a:endParaRPr lang="nl-NL" sz="1400" dirty="0" smtClean="0">
              <a:solidFill>
                <a:srgbClr val="17375E"/>
              </a:solidFill>
              <a:latin typeface="Avenir Book"/>
              <a:cs typeface="Avenir Book"/>
            </a:endParaRPr>
          </a:p>
          <a:p>
            <a:pPr marL="1123950" lvl="1" indent="-368300">
              <a:buFontTx/>
              <a:buChar char="-"/>
            </a:pPr>
            <a:endParaRPr lang="nl-NL" sz="1400" dirty="0">
              <a:solidFill>
                <a:srgbClr val="17375E"/>
              </a:solidFill>
              <a:latin typeface="Avenir Book"/>
              <a:cs typeface="Avenir Book"/>
            </a:endParaRPr>
          </a:p>
          <a:p>
            <a:pPr marL="1123950" lvl="1" indent="-368300">
              <a:buFontTx/>
              <a:buChar char="-"/>
            </a:pPr>
            <a:endParaRPr lang="nl-NL" sz="1400" dirty="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1079500" indent="-355600">
              <a:buFontTx/>
              <a:buChar char="-"/>
            </a:pPr>
            <a:endParaRPr lang="nl-NL" sz="1800" dirty="0" smtClean="0">
              <a:solidFill>
                <a:srgbClr val="17375E"/>
              </a:solidFill>
              <a:latin typeface="Avenir Book"/>
              <a:cs typeface="Avenir Book"/>
            </a:endParaRPr>
          </a:p>
        </p:txBody>
      </p:sp>
      <p:pic>
        <p:nvPicPr>
          <p:cNvPr id="6" name="Afbeelding 5" descr="Logo-Ek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spTree>
    <p:extLst>
      <p:ext uri="{BB962C8B-B14F-4D97-AF65-F5344CB8AC3E}">
        <p14:creationId xmlns:p14="http://schemas.microsoft.com/office/powerpoint/2010/main" val="37897629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328520"/>
            <a:ext cx="8229600" cy="665380"/>
          </a:xfrm>
        </p:spPr>
        <p:txBody>
          <a:bodyPr>
            <a:normAutofit/>
          </a:bodyPr>
          <a:lstStyle/>
          <a:p>
            <a:r>
              <a:rPr lang="nl-NL" sz="3200" dirty="0" smtClean="0">
                <a:solidFill>
                  <a:srgbClr val="17375E"/>
                </a:solidFill>
                <a:latin typeface="Avenir Book"/>
                <a:cs typeface="Avenir Book"/>
              </a:rPr>
              <a:t>SyRI Project Rotterdam</a:t>
            </a:r>
            <a:endParaRPr lang="nl-NL" sz="3200" dirty="0">
              <a:solidFill>
                <a:srgbClr val="17375E"/>
              </a:solidFill>
              <a:latin typeface="Avenir Book"/>
              <a:cs typeface="Avenir Book"/>
            </a:endParaRPr>
          </a:p>
        </p:txBody>
      </p:sp>
      <p:sp>
        <p:nvSpPr>
          <p:cNvPr id="5" name="Tijdelijke aanduiding voor inhoud 4"/>
          <p:cNvSpPr>
            <a:spLocks noGrp="1"/>
          </p:cNvSpPr>
          <p:nvPr>
            <p:ph idx="1"/>
          </p:nvPr>
        </p:nvSpPr>
        <p:spPr>
          <a:xfrm>
            <a:off x="4559300" y="2286000"/>
            <a:ext cx="4127500" cy="4170363"/>
          </a:xfrm>
        </p:spPr>
        <p:txBody>
          <a:bodyPr>
            <a:normAutofit/>
          </a:bodyPr>
          <a:lstStyle/>
          <a:p>
            <a:pPr marL="355600" indent="-88900">
              <a:buNone/>
            </a:pPr>
            <a:endParaRPr lang="nl-NL" sz="1800" dirty="0" smtClean="0">
              <a:solidFill>
                <a:srgbClr val="17375E"/>
              </a:solidFill>
              <a:latin typeface="Avenir Book"/>
              <a:cs typeface="Avenir Book"/>
            </a:endParaRPr>
          </a:p>
          <a:p>
            <a:pPr marL="355600" indent="-88900">
              <a:buNone/>
            </a:pPr>
            <a:endParaRPr lang="nl-NL" sz="1800" dirty="0" smtClean="0">
              <a:solidFill>
                <a:srgbClr val="17375E"/>
              </a:solidFill>
              <a:latin typeface="Avenir Book"/>
              <a:cs typeface="Avenir Book"/>
            </a:endParaRPr>
          </a:p>
          <a:p>
            <a:pPr marL="723900" indent="-368300">
              <a:buFontTx/>
              <a:buChar char="-"/>
            </a:pPr>
            <a:r>
              <a:rPr lang="nl-NL" sz="1800" dirty="0" smtClean="0">
                <a:solidFill>
                  <a:srgbClr val="17375E"/>
                </a:solidFill>
                <a:latin typeface="Avenir Book"/>
                <a:cs typeface="Avenir Book"/>
              </a:rPr>
              <a:t>2018: 25.000 </a:t>
            </a:r>
            <a:r>
              <a:rPr lang="nl-NL" sz="1800" noProof="1" smtClean="0">
                <a:solidFill>
                  <a:srgbClr val="17375E"/>
                </a:solidFill>
                <a:latin typeface="Avenir Book"/>
                <a:cs typeface="Avenir Book"/>
              </a:rPr>
              <a:t>citizens</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assessed</a:t>
            </a:r>
            <a:r>
              <a:rPr lang="nl-NL" sz="1800" dirty="0" smtClean="0">
                <a:solidFill>
                  <a:srgbClr val="17375E"/>
                </a:solidFill>
                <a:latin typeface="Avenir Book"/>
                <a:cs typeface="Avenir Book"/>
              </a:rPr>
              <a:t> in Bloemhof / </a:t>
            </a:r>
            <a:r>
              <a:rPr lang="nl-NL" sz="1800" dirty="0" err="1" smtClean="0">
                <a:solidFill>
                  <a:srgbClr val="17375E"/>
                </a:solidFill>
                <a:latin typeface="Avenir Book"/>
                <a:cs typeface="Avenir Book"/>
              </a:rPr>
              <a:t>Hillesluis</a:t>
            </a:r>
            <a:endParaRPr lang="nl-NL" sz="1800" dirty="0" smtClean="0">
              <a:solidFill>
                <a:srgbClr val="17375E"/>
              </a:solidFill>
              <a:latin typeface="Avenir Book"/>
              <a:cs typeface="Avenir Book"/>
            </a:endParaRPr>
          </a:p>
          <a:p>
            <a:pPr marL="723900" indent="-368300">
              <a:buFontTx/>
              <a:buChar char="-"/>
            </a:pPr>
            <a:endParaRPr lang="nl-NL" sz="1800" dirty="0">
              <a:solidFill>
                <a:srgbClr val="17375E"/>
              </a:solidFill>
              <a:latin typeface="Avenir Book"/>
              <a:cs typeface="Avenir Book"/>
            </a:endParaRPr>
          </a:p>
          <a:p>
            <a:pPr marL="723900" indent="-368300">
              <a:buFontTx/>
              <a:buChar char="-"/>
            </a:pPr>
            <a:r>
              <a:rPr lang="nl-NL" sz="1800" dirty="0" smtClean="0">
                <a:solidFill>
                  <a:srgbClr val="17375E"/>
                </a:solidFill>
                <a:latin typeface="Avenir Book"/>
                <a:cs typeface="Avenir Book"/>
              </a:rPr>
              <a:t>1.263 </a:t>
            </a:r>
            <a:r>
              <a:rPr lang="nl-NL" sz="1800" dirty="0" err="1" smtClean="0">
                <a:solidFill>
                  <a:srgbClr val="17375E"/>
                </a:solidFill>
                <a:latin typeface="Avenir Book"/>
                <a:cs typeface="Avenir Book"/>
              </a:rPr>
              <a:t>individuals</a:t>
            </a:r>
            <a:r>
              <a:rPr lang="nl-NL" sz="1800" dirty="0" smtClean="0">
                <a:solidFill>
                  <a:srgbClr val="17375E"/>
                </a:solidFill>
                <a:latin typeface="Avenir Book"/>
                <a:cs typeface="Avenir Book"/>
              </a:rPr>
              <a:t> / </a:t>
            </a:r>
            <a:r>
              <a:rPr lang="nl-NL" sz="1800" dirty="0" err="1" smtClean="0">
                <a:solidFill>
                  <a:srgbClr val="17375E"/>
                </a:solidFill>
                <a:latin typeface="Avenir Book"/>
                <a:cs typeface="Avenir Book"/>
              </a:rPr>
              <a:t>households</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flagged</a:t>
            </a:r>
            <a:r>
              <a:rPr lang="nl-NL" sz="1800" dirty="0" smtClean="0">
                <a:solidFill>
                  <a:srgbClr val="17375E"/>
                </a:solidFill>
                <a:latin typeface="Avenir Book"/>
                <a:cs typeface="Avenir Book"/>
              </a:rPr>
              <a:t> as ‘</a:t>
            </a:r>
            <a:r>
              <a:rPr lang="nl-NL" sz="1800" dirty="0" err="1" smtClean="0">
                <a:solidFill>
                  <a:srgbClr val="17375E"/>
                </a:solidFill>
                <a:latin typeface="Avenir Book"/>
                <a:cs typeface="Avenir Book"/>
              </a:rPr>
              <a:t>fraud</a:t>
            </a:r>
            <a:r>
              <a:rPr lang="nl-NL" sz="1800" dirty="0" smtClean="0">
                <a:solidFill>
                  <a:srgbClr val="17375E"/>
                </a:solidFill>
                <a:latin typeface="Avenir Book"/>
                <a:cs typeface="Avenir Book"/>
              </a:rPr>
              <a:t> risk’ </a:t>
            </a:r>
          </a:p>
          <a:p>
            <a:pPr marL="723900" indent="-368300">
              <a:buFontTx/>
              <a:buChar char="-"/>
            </a:pPr>
            <a:endParaRPr lang="nl-NL" sz="1800" dirty="0">
              <a:solidFill>
                <a:srgbClr val="17375E"/>
              </a:solidFill>
              <a:latin typeface="Avenir Book"/>
              <a:cs typeface="Avenir Book"/>
            </a:endParaRPr>
          </a:p>
          <a:p>
            <a:pPr marL="723900" indent="-368300">
              <a:buFontTx/>
              <a:buChar char="-"/>
            </a:pPr>
            <a:r>
              <a:rPr lang="nl-NL" sz="1800" dirty="0" smtClean="0">
                <a:solidFill>
                  <a:srgbClr val="17375E"/>
                </a:solidFill>
                <a:latin typeface="Avenir Book"/>
                <a:cs typeface="Avenir Book"/>
              </a:rPr>
              <a:t>Project </a:t>
            </a:r>
            <a:r>
              <a:rPr lang="nl-NL" sz="1800" dirty="0" err="1" smtClean="0">
                <a:solidFill>
                  <a:srgbClr val="17375E"/>
                </a:solidFill>
                <a:latin typeface="Avenir Book"/>
                <a:cs typeface="Avenir Book"/>
              </a:rPr>
              <a:t>currently</a:t>
            </a:r>
            <a:r>
              <a:rPr lang="nl-NL" sz="1800" dirty="0" smtClean="0">
                <a:solidFill>
                  <a:srgbClr val="17375E"/>
                </a:solidFill>
                <a:latin typeface="Avenir Book"/>
                <a:cs typeface="Avenir Book"/>
              </a:rPr>
              <a:t> on </a:t>
            </a:r>
            <a:r>
              <a:rPr lang="nl-NL" sz="1800" dirty="0" err="1" smtClean="0">
                <a:solidFill>
                  <a:srgbClr val="17375E"/>
                </a:solidFill>
                <a:latin typeface="Avenir Book"/>
                <a:cs typeface="Avenir Book"/>
              </a:rPr>
              <a:t>hold</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after</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objections</a:t>
            </a:r>
            <a:r>
              <a:rPr lang="nl-NL" sz="1800" dirty="0" smtClean="0">
                <a:solidFill>
                  <a:srgbClr val="17375E"/>
                </a:solidFill>
                <a:latin typeface="Avenir Book"/>
                <a:cs typeface="Avenir Book"/>
              </a:rPr>
              <a:t> </a:t>
            </a:r>
            <a:r>
              <a:rPr lang="nl-NL" sz="1800" dirty="0" err="1" smtClean="0">
                <a:solidFill>
                  <a:srgbClr val="17375E"/>
                </a:solidFill>
                <a:latin typeface="Avenir Book"/>
                <a:cs typeface="Avenir Book"/>
              </a:rPr>
              <a:t>by</a:t>
            </a:r>
            <a:r>
              <a:rPr lang="nl-NL" sz="1800" dirty="0" smtClean="0">
                <a:solidFill>
                  <a:srgbClr val="17375E"/>
                </a:solidFill>
                <a:latin typeface="Avenir Book"/>
                <a:cs typeface="Avenir Book"/>
              </a:rPr>
              <a:t> Rotterdam City Council</a:t>
            </a:r>
          </a:p>
          <a:p>
            <a:pPr marL="1123950" lvl="1" indent="-368300">
              <a:buFontTx/>
              <a:buChar char="-"/>
            </a:pPr>
            <a:endParaRPr lang="nl-NL" sz="1400" dirty="0" smtClean="0">
              <a:solidFill>
                <a:srgbClr val="17375E"/>
              </a:solidFill>
              <a:latin typeface="Avenir Book"/>
              <a:cs typeface="Avenir Book"/>
            </a:endParaRPr>
          </a:p>
          <a:p>
            <a:pPr marL="1123950" lvl="1" indent="-368300">
              <a:buFontTx/>
              <a:buChar char="-"/>
            </a:pPr>
            <a:endParaRPr lang="nl-NL" sz="1400" dirty="0">
              <a:solidFill>
                <a:srgbClr val="17375E"/>
              </a:solidFill>
              <a:latin typeface="Avenir Book"/>
              <a:cs typeface="Avenir Book"/>
            </a:endParaRPr>
          </a:p>
          <a:p>
            <a:pPr marL="717550" lvl="1" indent="-368300">
              <a:buFontTx/>
              <a:buChar char="-"/>
            </a:pPr>
            <a:endParaRPr lang="nl-NL" sz="1400" dirty="0" smtClean="0">
              <a:solidFill>
                <a:srgbClr val="17375E"/>
              </a:solidFill>
              <a:latin typeface="Avenir Book"/>
              <a:cs typeface="Avenir Book"/>
            </a:endParaRPr>
          </a:p>
          <a:p>
            <a:pPr marL="1123950" lvl="1" indent="-368300">
              <a:buFontTx/>
              <a:buChar char="-"/>
            </a:pPr>
            <a:endParaRPr lang="nl-NL" sz="1400" dirty="0">
              <a:solidFill>
                <a:srgbClr val="17375E"/>
              </a:solidFill>
              <a:latin typeface="Avenir Book"/>
              <a:cs typeface="Avenir Book"/>
            </a:endParaRPr>
          </a:p>
          <a:p>
            <a:pPr marL="1123950" lvl="1" indent="-368300">
              <a:buFontTx/>
              <a:buChar char="-"/>
            </a:pPr>
            <a:endParaRPr lang="nl-NL" sz="1400" dirty="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1079500" indent="-355600">
              <a:buFontTx/>
              <a:buChar char="-"/>
            </a:pPr>
            <a:endParaRPr lang="nl-NL" sz="1800" dirty="0" smtClean="0">
              <a:solidFill>
                <a:srgbClr val="17375E"/>
              </a:solidFill>
              <a:latin typeface="Avenir Book"/>
              <a:cs typeface="Avenir Book"/>
            </a:endParaRPr>
          </a:p>
        </p:txBody>
      </p:sp>
      <p:pic>
        <p:nvPicPr>
          <p:cNvPr id="6" name="Afbeelding 5" descr="Logo-Ek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pic>
        <p:nvPicPr>
          <p:cNvPr id="8" name="Afbeelding 7"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2717800"/>
            <a:ext cx="4571340" cy="2146300"/>
          </a:xfrm>
          <a:prstGeom prst="rect">
            <a:avLst/>
          </a:prstGeom>
        </p:spPr>
      </p:pic>
    </p:spTree>
    <p:extLst>
      <p:ext uri="{BB962C8B-B14F-4D97-AF65-F5344CB8AC3E}">
        <p14:creationId xmlns:p14="http://schemas.microsoft.com/office/powerpoint/2010/main" val="41691552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chermafbeelding 2019-06-21 om 08.55.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313" y="736600"/>
            <a:ext cx="5784929" cy="5664200"/>
          </a:xfrm>
          <a:prstGeom prst="rect">
            <a:avLst/>
          </a:prstGeom>
        </p:spPr>
      </p:pic>
    </p:spTree>
    <p:extLst>
      <p:ext uri="{BB962C8B-B14F-4D97-AF65-F5344CB8AC3E}">
        <p14:creationId xmlns:p14="http://schemas.microsoft.com/office/powerpoint/2010/main" val="20755571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328520"/>
            <a:ext cx="8229600" cy="665380"/>
          </a:xfrm>
        </p:spPr>
        <p:txBody>
          <a:bodyPr>
            <a:normAutofit/>
          </a:bodyPr>
          <a:lstStyle/>
          <a:p>
            <a:r>
              <a:rPr lang="nl-NL" sz="3200" smtClean="0">
                <a:solidFill>
                  <a:srgbClr val="17375E"/>
                </a:solidFill>
                <a:latin typeface="Avenir Book"/>
                <a:cs typeface="Avenir Book"/>
              </a:rPr>
              <a:t>“Class action” </a:t>
            </a:r>
            <a:r>
              <a:rPr lang="nl-NL" sz="3200" dirty="0" err="1" smtClean="0">
                <a:solidFill>
                  <a:srgbClr val="17375E"/>
                </a:solidFill>
                <a:latin typeface="Avenir Book"/>
                <a:cs typeface="Avenir Book"/>
              </a:rPr>
              <a:t>against</a:t>
            </a:r>
            <a:r>
              <a:rPr lang="nl-NL" sz="3200" dirty="0" smtClean="0">
                <a:solidFill>
                  <a:srgbClr val="17375E"/>
                </a:solidFill>
                <a:latin typeface="Avenir Book"/>
                <a:cs typeface="Avenir Book"/>
              </a:rPr>
              <a:t> SyRI</a:t>
            </a:r>
            <a:endParaRPr lang="nl-NL" sz="3200" dirty="0">
              <a:solidFill>
                <a:srgbClr val="17375E"/>
              </a:solidFill>
              <a:latin typeface="Avenir Book"/>
              <a:cs typeface="Avenir Book"/>
            </a:endParaRPr>
          </a:p>
        </p:txBody>
      </p:sp>
      <p:sp>
        <p:nvSpPr>
          <p:cNvPr id="5" name="Tijdelijke aanduiding voor inhoud 4"/>
          <p:cNvSpPr>
            <a:spLocks noGrp="1"/>
          </p:cNvSpPr>
          <p:nvPr>
            <p:ph idx="1"/>
          </p:nvPr>
        </p:nvSpPr>
        <p:spPr>
          <a:xfrm>
            <a:off x="279400" y="2032000"/>
            <a:ext cx="4178300" cy="4673599"/>
          </a:xfrm>
        </p:spPr>
        <p:txBody>
          <a:bodyPr>
            <a:normAutofit/>
          </a:bodyPr>
          <a:lstStyle/>
          <a:p>
            <a:pPr marL="0" indent="0">
              <a:buNone/>
            </a:pPr>
            <a:r>
              <a:rPr lang="nl-NL" sz="1800" dirty="0" err="1">
                <a:solidFill>
                  <a:srgbClr val="17375E"/>
                </a:solidFill>
                <a:latin typeface="Avenir Book"/>
                <a:cs typeface="Avenir Book"/>
              </a:rPr>
              <a:t>Plaintiffs</a:t>
            </a:r>
            <a:r>
              <a:rPr lang="nl-NL" sz="1800" dirty="0">
                <a:solidFill>
                  <a:srgbClr val="17375E"/>
                </a:solidFill>
                <a:latin typeface="Avenir Book"/>
                <a:cs typeface="Avenir Book"/>
              </a:rPr>
              <a:t>:</a:t>
            </a:r>
          </a:p>
          <a:p>
            <a:pPr marL="355600" indent="-165100">
              <a:buFontTx/>
              <a:buChar char="-"/>
            </a:pPr>
            <a:r>
              <a:rPr lang="nl-NL" sz="1400" dirty="0" err="1">
                <a:solidFill>
                  <a:srgbClr val="17375E"/>
                </a:solidFill>
                <a:latin typeface="Avenir Book"/>
                <a:cs typeface="Avenir Book"/>
              </a:rPr>
              <a:t>Coalition</a:t>
            </a:r>
            <a:r>
              <a:rPr lang="nl-NL" sz="1400" dirty="0">
                <a:solidFill>
                  <a:srgbClr val="17375E"/>
                </a:solidFill>
                <a:latin typeface="Avenir Book"/>
                <a:cs typeface="Avenir Book"/>
              </a:rPr>
              <a:t> of Privacy </a:t>
            </a:r>
            <a:r>
              <a:rPr lang="nl-NL" sz="1400" dirty="0" err="1">
                <a:solidFill>
                  <a:srgbClr val="17375E"/>
                </a:solidFill>
                <a:latin typeface="Avenir Book"/>
                <a:cs typeface="Avenir Book"/>
              </a:rPr>
              <a:t>Organisations</a:t>
            </a:r>
            <a:r>
              <a:rPr lang="nl-NL" sz="1400" dirty="0">
                <a:solidFill>
                  <a:srgbClr val="17375E"/>
                </a:solidFill>
                <a:latin typeface="Avenir Book"/>
                <a:cs typeface="Avenir Book"/>
              </a:rPr>
              <a:t>:</a:t>
            </a:r>
          </a:p>
          <a:p>
            <a:pPr marL="533400" lvl="1" indent="-165100">
              <a:buNone/>
            </a:pPr>
            <a:r>
              <a:rPr lang="nl-NL" sz="1200" dirty="0" smtClean="0">
                <a:solidFill>
                  <a:srgbClr val="17375E"/>
                </a:solidFill>
                <a:latin typeface="Avenir Book"/>
                <a:cs typeface="Avenir Book"/>
              </a:rPr>
              <a:t>	Netherlands </a:t>
            </a:r>
            <a:r>
              <a:rPr lang="nl-NL" sz="1200" dirty="0" err="1">
                <a:solidFill>
                  <a:srgbClr val="17375E"/>
                </a:solidFill>
                <a:latin typeface="Avenir Book"/>
                <a:cs typeface="Avenir Book"/>
              </a:rPr>
              <a:t>Lawyers</a:t>
            </a:r>
            <a:r>
              <a:rPr lang="nl-NL" sz="1200" dirty="0">
                <a:solidFill>
                  <a:srgbClr val="17375E"/>
                </a:solidFill>
                <a:latin typeface="Avenir Book"/>
                <a:cs typeface="Avenir Book"/>
              </a:rPr>
              <a:t> </a:t>
            </a:r>
            <a:r>
              <a:rPr lang="nl-NL" sz="1200" dirty="0" err="1">
                <a:solidFill>
                  <a:srgbClr val="17375E"/>
                </a:solidFill>
                <a:latin typeface="Avenir Book"/>
                <a:cs typeface="Avenir Book"/>
              </a:rPr>
              <a:t>Committee</a:t>
            </a:r>
            <a:r>
              <a:rPr lang="nl-NL" sz="1200" dirty="0">
                <a:solidFill>
                  <a:srgbClr val="17375E"/>
                </a:solidFill>
                <a:latin typeface="Avenir Book"/>
                <a:cs typeface="Avenir Book"/>
              </a:rPr>
              <a:t> </a:t>
            </a:r>
            <a:r>
              <a:rPr lang="nl-NL" sz="1200" dirty="0" err="1">
                <a:solidFill>
                  <a:srgbClr val="17375E"/>
                </a:solidFill>
                <a:latin typeface="Avenir Book"/>
                <a:cs typeface="Avenir Book"/>
              </a:rPr>
              <a:t>for</a:t>
            </a:r>
            <a:r>
              <a:rPr lang="nl-NL" sz="1200" dirty="0">
                <a:solidFill>
                  <a:srgbClr val="17375E"/>
                </a:solidFill>
                <a:latin typeface="Avenir Book"/>
                <a:cs typeface="Avenir Book"/>
              </a:rPr>
              <a:t> Human </a:t>
            </a:r>
            <a:r>
              <a:rPr lang="nl-NL" sz="1200" dirty="0" err="1">
                <a:solidFill>
                  <a:srgbClr val="17375E"/>
                </a:solidFill>
                <a:latin typeface="Avenir Book"/>
                <a:cs typeface="Avenir Book"/>
              </a:rPr>
              <a:t>Rights</a:t>
            </a:r>
            <a:r>
              <a:rPr lang="nl-NL" sz="1200" dirty="0">
                <a:solidFill>
                  <a:srgbClr val="17375E"/>
                </a:solidFill>
                <a:latin typeface="Avenir Book"/>
                <a:cs typeface="Avenir Book"/>
              </a:rPr>
              <a:t> (NJCM) / Privacy First / Platform </a:t>
            </a:r>
            <a:r>
              <a:rPr lang="nl-NL" sz="1200" dirty="0" err="1">
                <a:solidFill>
                  <a:srgbClr val="17375E"/>
                </a:solidFill>
                <a:latin typeface="Avenir Book"/>
                <a:cs typeface="Avenir Book"/>
              </a:rPr>
              <a:t>Protection</a:t>
            </a:r>
            <a:r>
              <a:rPr lang="nl-NL" sz="1200" dirty="0">
                <a:solidFill>
                  <a:srgbClr val="17375E"/>
                </a:solidFill>
                <a:latin typeface="Avenir Book"/>
                <a:cs typeface="Avenir Book"/>
              </a:rPr>
              <a:t> </a:t>
            </a:r>
            <a:r>
              <a:rPr lang="nl-NL" sz="1200" dirty="0" err="1">
                <a:solidFill>
                  <a:srgbClr val="17375E"/>
                </a:solidFill>
                <a:latin typeface="Avenir Book"/>
                <a:cs typeface="Avenir Book"/>
              </a:rPr>
              <a:t>Civil</a:t>
            </a:r>
            <a:r>
              <a:rPr lang="nl-NL" sz="1200" dirty="0">
                <a:solidFill>
                  <a:srgbClr val="17375E"/>
                </a:solidFill>
                <a:latin typeface="Avenir Book"/>
                <a:cs typeface="Avenir Book"/>
              </a:rPr>
              <a:t> </a:t>
            </a:r>
            <a:r>
              <a:rPr lang="nl-NL" sz="1200" dirty="0" err="1">
                <a:solidFill>
                  <a:srgbClr val="17375E"/>
                </a:solidFill>
                <a:latin typeface="Avenir Book"/>
                <a:cs typeface="Avenir Book"/>
              </a:rPr>
              <a:t>Rights</a:t>
            </a:r>
            <a:r>
              <a:rPr lang="nl-NL" sz="1200" dirty="0">
                <a:solidFill>
                  <a:srgbClr val="17375E"/>
                </a:solidFill>
                <a:latin typeface="Avenir Book"/>
                <a:cs typeface="Avenir Book"/>
              </a:rPr>
              <a:t> / </a:t>
            </a:r>
            <a:r>
              <a:rPr lang="nl-NL" sz="1200" dirty="0" smtClean="0">
                <a:solidFill>
                  <a:srgbClr val="17375E"/>
                </a:solidFill>
                <a:latin typeface="Avenir Book"/>
                <a:cs typeface="Avenir Book"/>
              </a:rPr>
              <a:t>KDVP</a:t>
            </a:r>
            <a:endParaRPr lang="nl-NL" sz="1200" dirty="0">
              <a:solidFill>
                <a:srgbClr val="17375E"/>
              </a:solidFill>
              <a:latin typeface="Avenir Book"/>
              <a:cs typeface="Avenir Book"/>
            </a:endParaRPr>
          </a:p>
          <a:p>
            <a:pPr marL="355600" lvl="1" indent="-165100">
              <a:buFontTx/>
              <a:buChar char="-"/>
            </a:pPr>
            <a:r>
              <a:rPr lang="nl-NL" sz="1400" dirty="0" err="1">
                <a:solidFill>
                  <a:srgbClr val="17375E"/>
                </a:solidFill>
                <a:latin typeface="Avenir Book"/>
                <a:cs typeface="Avenir Book"/>
              </a:rPr>
              <a:t>Labor</a:t>
            </a:r>
            <a:r>
              <a:rPr lang="nl-NL" sz="1400" dirty="0">
                <a:solidFill>
                  <a:srgbClr val="17375E"/>
                </a:solidFill>
                <a:latin typeface="Avenir Book"/>
                <a:cs typeface="Avenir Book"/>
              </a:rPr>
              <a:t> Union (FNV)</a:t>
            </a:r>
          </a:p>
          <a:p>
            <a:pPr marL="355600" indent="-165100">
              <a:buFontTx/>
              <a:buChar char="-"/>
            </a:pPr>
            <a:r>
              <a:rPr lang="nl-NL" sz="1400" dirty="0" err="1">
                <a:solidFill>
                  <a:srgbClr val="17375E"/>
                </a:solidFill>
                <a:latin typeface="Avenir Book"/>
                <a:cs typeface="Avenir Book"/>
              </a:rPr>
              <a:t>Two</a:t>
            </a:r>
            <a:r>
              <a:rPr lang="nl-NL" sz="1400" dirty="0">
                <a:solidFill>
                  <a:srgbClr val="17375E"/>
                </a:solidFill>
                <a:latin typeface="Avenir Book"/>
                <a:cs typeface="Avenir Book"/>
              </a:rPr>
              <a:t> </a:t>
            </a:r>
            <a:r>
              <a:rPr lang="nl-NL" sz="1400" dirty="0" err="1" smtClean="0">
                <a:solidFill>
                  <a:srgbClr val="17375E"/>
                </a:solidFill>
                <a:latin typeface="Avenir Book"/>
                <a:cs typeface="Avenir Book"/>
              </a:rPr>
              <a:t>individuals</a:t>
            </a:r>
            <a:endParaRPr lang="nl-NL" sz="1200" dirty="0" smtClean="0">
              <a:solidFill>
                <a:srgbClr val="10253F"/>
              </a:solidFill>
              <a:latin typeface="Avenir Book"/>
              <a:cs typeface="Avenir Book"/>
            </a:endParaRPr>
          </a:p>
          <a:p>
            <a:pPr marL="0" indent="0">
              <a:buNone/>
            </a:pPr>
            <a:r>
              <a:rPr lang="nl-NL" sz="1200" dirty="0" smtClean="0">
                <a:solidFill>
                  <a:srgbClr val="17375E"/>
                </a:solidFill>
                <a:latin typeface="Avenir Book"/>
                <a:cs typeface="Avenir Book"/>
              </a:rPr>
              <a:t>Project website: </a:t>
            </a:r>
            <a:r>
              <a:rPr lang="nl-NL" sz="1200" dirty="0" err="1" smtClean="0">
                <a:solidFill>
                  <a:srgbClr val="17375E"/>
                </a:solidFill>
                <a:latin typeface="Avenir Book"/>
                <a:cs typeface="Avenir Book"/>
              </a:rPr>
              <a:t>www.bijvoorbaatverdacht.nl</a:t>
            </a:r>
            <a:endParaRPr lang="nl-NL" sz="1200" dirty="0" smtClean="0">
              <a:solidFill>
                <a:srgbClr val="17375E"/>
              </a:solidFill>
              <a:latin typeface="Avenir Book"/>
              <a:cs typeface="Avenir Book"/>
            </a:endParaRPr>
          </a:p>
          <a:p>
            <a:pPr marL="0" indent="0">
              <a:buNone/>
            </a:pPr>
            <a:r>
              <a:rPr lang="nl-NL" sz="1200" dirty="0" err="1" smtClean="0">
                <a:solidFill>
                  <a:srgbClr val="17375E"/>
                </a:solidFill>
                <a:latin typeface="Avenir Book"/>
                <a:cs typeface="Avenir Book"/>
              </a:rPr>
              <a:t>Sponsored</a:t>
            </a:r>
            <a:r>
              <a:rPr lang="nl-NL" sz="1200" dirty="0" smtClean="0">
                <a:solidFill>
                  <a:srgbClr val="17375E"/>
                </a:solidFill>
                <a:latin typeface="Avenir Book"/>
                <a:cs typeface="Avenir Book"/>
              </a:rPr>
              <a:t> </a:t>
            </a:r>
            <a:r>
              <a:rPr lang="nl-NL" sz="1200" dirty="0" err="1" smtClean="0">
                <a:solidFill>
                  <a:srgbClr val="17375E"/>
                </a:solidFill>
                <a:latin typeface="Avenir Book"/>
                <a:cs typeface="Avenir Book"/>
              </a:rPr>
              <a:t>by</a:t>
            </a:r>
            <a:r>
              <a:rPr lang="nl-NL" sz="1200" dirty="0" smtClean="0">
                <a:solidFill>
                  <a:srgbClr val="17375E"/>
                </a:solidFill>
                <a:latin typeface="Avenir Book"/>
                <a:cs typeface="Avenir Book"/>
              </a:rPr>
              <a:t> PILP</a:t>
            </a:r>
          </a:p>
          <a:p>
            <a:pPr marL="0" indent="0">
              <a:buNone/>
            </a:pPr>
            <a:endParaRPr lang="nl-NL" sz="1200" dirty="0" smtClean="0">
              <a:solidFill>
                <a:srgbClr val="17375E"/>
              </a:solidFill>
              <a:latin typeface="Avenir Book"/>
              <a:cs typeface="Avenir Book"/>
            </a:endParaRPr>
          </a:p>
          <a:p>
            <a:pPr marL="0" indent="0">
              <a:buNone/>
            </a:pPr>
            <a:r>
              <a:rPr lang="nl-NL" sz="1800" dirty="0" err="1" smtClean="0">
                <a:solidFill>
                  <a:srgbClr val="17375E"/>
                </a:solidFill>
                <a:latin typeface="Avenir Book"/>
                <a:cs typeface="Avenir Book"/>
              </a:rPr>
              <a:t>Purpose</a:t>
            </a:r>
            <a:r>
              <a:rPr lang="nl-NL" sz="1800" dirty="0" smtClean="0">
                <a:solidFill>
                  <a:srgbClr val="17375E"/>
                </a:solidFill>
                <a:latin typeface="Avenir Book"/>
                <a:cs typeface="Avenir Book"/>
              </a:rPr>
              <a:t>: </a:t>
            </a:r>
          </a:p>
          <a:p>
            <a:pPr marL="368300" lvl="1" indent="-190500">
              <a:buFontTx/>
              <a:buChar char="-"/>
            </a:pPr>
            <a:r>
              <a:rPr lang="nl-NL" sz="1400" dirty="0">
                <a:solidFill>
                  <a:srgbClr val="17375E"/>
                </a:solidFill>
                <a:latin typeface="Avenir Book"/>
                <a:cs typeface="Avenir Book"/>
              </a:rPr>
              <a:t>E</a:t>
            </a:r>
            <a:r>
              <a:rPr lang="nl-NL" sz="1400" dirty="0" smtClean="0">
                <a:solidFill>
                  <a:srgbClr val="17375E"/>
                </a:solidFill>
                <a:latin typeface="Avenir Book"/>
                <a:cs typeface="Avenir Book"/>
              </a:rPr>
              <a:t>nd the </a:t>
            </a:r>
            <a:r>
              <a:rPr lang="nl-NL" sz="1400" dirty="0" err="1" smtClean="0">
                <a:solidFill>
                  <a:srgbClr val="17375E"/>
                </a:solidFill>
                <a:latin typeface="Avenir Book"/>
                <a:cs typeface="Avenir Book"/>
              </a:rPr>
              <a:t>use</a:t>
            </a:r>
            <a:r>
              <a:rPr lang="nl-NL" sz="1400" dirty="0" smtClean="0">
                <a:solidFill>
                  <a:srgbClr val="17375E"/>
                </a:solidFill>
                <a:latin typeface="Avenir Book"/>
                <a:cs typeface="Avenir Book"/>
              </a:rPr>
              <a:t> of SyRI </a:t>
            </a:r>
            <a:r>
              <a:rPr lang="nl-NL" sz="1400" dirty="0" err="1" smtClean="0">
                <a:solidFill>
                  <a:srgbClr val="17375E"/>
                </a:solidFill>
                <a:latin typeface="Avenir Book"/>
                <a:cs typeface="Avenir Book"/>
              </a:rPr>
              <a:t>by</a:t>
            </a:r>
            <a:r>
              <a:rPr lang="nl-NL" sz="1400" dirty="0" smtClean="0">
                <a:solidFill>
                  <a:srgbClr val="17375E"/>
                </a:solidFill>
                <a:latin typeface="Avenir Book"/>
                <a:cs typeface="Avenir Book"/>
              </a:rPr>
              <a:t> the Dutch </a:t>
            </a:r>
            <a:r>
              <a:rPr lang="nl-NL" sz="1400" dirty="0" err="1" smtClean="0">
                <a:solidFill>
                  <a:srgbClr val="17375E"/>
                </a:solidFill>
                <a:latin typeface="Avenir Book"/>
                <a:cs typeface="Avenir Book"/>
              </a:rPr>
              <a:t>government</a:t>
            </a:r>
            <a:endParaRPr lang="nl-NL" sz="1400" dirty="0">
              <a:solidFill>
                <a:srgbClr val="17375E"/>
              </a:solidFill>
              <a:latin typeface="Avenir Book"/>
              <a:cs typeface="Avenir Book"/>
            </a:endParaRPr>
          </a:p>
          <a:p>
            <a:pPr marL="368300" lvl="1" indent="-190500">
              <a:buFontTx/>
              <a:buChar char="-"/>
            </a:pPr>
            <a:r>
              <a:rPr lang="nl-NL" sz="1400" dirty="0" smtClean="0">
                <a:solidFill>
                  <a:schemeClr val="tx2">
                    <a:lumMod val="50000"/>
                  </a:schemeClr>
                </a:solidFill>
                <a:latin typeface="Avenir Book"/>
                <a:cs typeface="Avenir Book"/>
              </a:rPr>
              <a:t>SyRI </a:t>
            </a:r>
            <a:r>
              <a:rPr lang="nl-NL" sz="1400" dirty="0" err="1" smtClean="0">
                <a:solidFill>
                  <a:schemeClr val="tx2">
                    <a:lumMod val="50000"/>
                  </a:schemeClr>
                </a:solidFill>
                <a:latin typeface="Avenir Book"/>
                <a:cs typeface="Avenir Book"/>
              </a:rPr>
              <a:t>Law</a:t>
            </a:r>
            <a:r>
              <a:rPr lang="nl-NL" sz="1400" dirty="0" smtClean="0">
                <a:solidFill>
                  <a:schemeClr val="tx2">
                    <a:lumMod val="50000"/>
                  </a:schemeClr>
                </a:solidFill>
                <a:latin typeface="Avenir Book"/>
                <a:cs typeface="Avenir Book"/>
              </a:rPr>
              <a:t> </a:t>
            </a:r>
            <a:r>
              <a:rPr lang="nl-NL" sz="1400" dirty="0" err="1" smtClean="0">
                <a:solidFill>
                  <a:schemeClr val="tx2">
                    <a:lumMod val="50000"/>
                  </a:schemeClr>
                </a:solidFill>
                <a:latin typeface="Avenir Book"/>
                <a:cs typeface="Avenir Book"/>
              </a:rPr>
              <a:t>and</a:t>
            </a:r>
            <a:r>
              <a:rPr lang="nl-NL" sz="1400" dirty="0" smtClean="0">
                <a:solidFill>
                  <a:schemeClr val="tx2">
                    <a:lumMod val="50000"/>
                  </a:schemeClr>
                </a:solidFill>
                <a:latin typeface="Avenir Book"/>
                <a:cs typeface="Avenir Book"/>
              </a:rPr>
              <a:t> </a:t>
            </a:r>
            <a:r>
              <a:rPr lang="nl-NL" sz="1400" dirty="0" err="1" smtClean="0">
                <a:solidFill>
                  <a:schemeClr val="tx2">
                    <a:lumMod val="50000"/>
                  </a:schemeClr>
                </a:solidFill>
                <a:latin typeface="Avenir Book"/>
                <a:cs typeface="Avenir Book"/>
              </a:rPr>
              <a:t>Decree</a:t>
            </a:r>
            <a:r>
              <a:rPr lang="nl-NL" sz="1400" dirty="0" smtClean="0">
                <a:solidFill>
                  <a:schemeClr val="tx2">
                    <a:lumMod val="50000"/>
                  </a:schemeClr>
                </a:solidFill>
                <a:latin typeface="Avenir Book"/>
                <a:cs typeface="Avenir Book"/>
              </a:rPr>
              <a:t> must </a:t>
            </a:r>
            <a:r>
              <a:rPr lang="nl-NL" sz="1400" dirty="0" err="1" smtClean="0">
                <a:solidFill>
                  <a:schemeClr val="tx2">
                    <a:lumMod val="50000"/>
                  </a:schemeClr>
                </a:solidFill>
                <a:latin typeface="Avenir Book"/>
                <a:cs typeface="Avenir Book"/>
              </a:rPr>
              <a:t>be</a:t>
            </a:r>
            <a:r>
              <a:rPr lang="nl-NL" sz="1400" dirty="0" smtClean="0">
                <a:solidFill>
                  <a:schemeClr val="tx2">
                    <a:lumMod val="50000"/>
                  </a:schemeClr>
                </a:solidFill>
                <a:latin typeface="Avenir Book"/>
                <a:cs typeface="Avenir Book"/>
              </a:rPr>
              <a:t> </a:t>
            </a:r>
            <a:r>
              <a:rPr lang="nl-NL" sz="1400" dirty="0" err="1" smtClean="0">
                <a:solidFill>
                  <a:schemeClr val="tx2">
                    <a:lumMod val="50000"/>
                  </a:schemeClr>
                </a:solidFill>
                <a:latin typeface="Avenir Book"/>
                <a:cs typeface="Avenir Book"/>
              </a:rPr>
              <a:t>declared</a:t>
            </a:r>
            <a:r>
              <a:rPr lang="nl-NL" sz="1400" dirty="0" smtClean="0">
                <a:solidFill>
                  <a:schemeClr val="tx2">
                    <a:lumMod val="50000"/>
                  </a:schemeClr>
                </a:solidFill>
                <a:latin typeface="Avenir Book"/>
                <a:cs typeface="Avenir Book"/>
              </a:rPr>
              <a:t> non-binding </a:t>
            </a:r>
            <a:r>
              <a:rPr lang="nl-NL" sz="1400" dirty="0" err="1" smtClean="0">
                <a:solidFill>
                  <a:schemeClr val="tx2">
                    <a:lumMod val="50000"/>
                  </a:schemeClr>
                </a:solidFill>
                <a:latin typeface="Avenir Book"/>
                <a:cs typeface="Avenir Book"/>
              </a:rPr>
              <a:t>for</a:t>
            </a:r>
            <a:r>
              <a:rPr lang="nl-NL" sz="1400" dirty="0" smtClean="0">
                <a:solidFill>
                  <a:schemeClr val="tx2">
                    <a:lumMod val="50000"/>
                  </a:schemeClr>
                </a:solidFill>
                <a:latin typeface="Avenir Book"/>
                <a:cs typeface="Avenir Book"/>
              </a:rPr>
              <a:t> </a:t>
            </a:r>
            <a:r>
              <a:rPr lang="nl-NL" sz="1400" dirty="0" err="1" smtClean="0">
                <a:solidFill>
                  <a:schemeClr val="tx2">
                    <a:lumMod val="50000"/>
                  </a:schemeClr>
                </a:solidFill>
                <a:latin typeface="Avenir Book"/>
                <a:cs typeface="Avenir Book"/>
              </a:rPr>
              <a:t>violation</a:t>
            </a:r>
            <a:r>
              <a:rPr lang="nl-NL" sz="1400" dirty="0" smtClean="0">
                <a:solidFill>
                  <a:schemeClr val="tx2">
                    <a:lumMod val="50000"/>
                  </a:schemeClr>
                </a:solidFill>
                <a:latin typeface="Avenir Book"/>
                <a:cs typeface="Avenir Book"/>
              </a:rPr>
              <a:t> of right </a:t>
            </a:r>
            <a:r>
              <a:rPr lang="nl-NL" sz="1400" dirty="0" err="1" smtClean="0">
                <a:solidFill>
                  <a:schemeClr val="tx2">
                    <a:lumMod val="50000"/>
                  </a:schemeClr>
                </a:solidFill>
                <a:latin typeface="Avenir Book"/>
                <a:cs typeface="Avenir Book"/>
              </a:rPr>
              <a:t>to</a:t>
            </a:r>
            <a:r>
              <a:rPr lang="nl-NL" sz="1400" dirty="0" smtClean="0">
                <a:solidFill>
                  <a:schemeClr val="tx2">
                    <a:lumMod val="50000"/>
                  </a:schemeClr>
                </a:solidFill>
                <a:latin typeface="Avenir Book"/>
                <a:cs typeface="Avenir Book"/>
              </a:rPr>
              <a:t> privacy</a:t>
            </a:r>
          </a:p>
          <a:p>
            <a:pPr marL="355600" indent="0">
              <a:buNone/>
            </a:pPr>
            <a:r>
              <a:rPr lang="nl-NL" sz="1200" dirty="0" smtClean="0">
                <a:solidFill>
                  <a:srgbClr val="17375E"/>
                </a:solidFill>
                <a:latin typeface="Avenir Book"/>
                <a:cs typeface="Avenir Book"/>
              </a:rPr>
              <a:t>(</a:t>
            </a:r>
            <a:r>
              <a:rPr lang="nl-NL" sz="1200" dirty="0" err="1" smtClean="0">
                <a:solidFill>
                  <a:srgbClr val="17375E"/>
                </a:solidFill>
                <a:latin typeface="Avenir Book"/>
                <a:cs typeface="Avenir Book"/>
              </a:rPr>
              <a:t>Subpoena</a:t>
            </a:r>
            <a:r>
              <a:rPr lang="nl-NL" sz="1200" dirty="0" smtClean="0">
                <a:solidFill>
                  <a:srgbClr val="17375E"/>
                </a:solidFill>
                <a:latin typeface="Avenir Book"/>
                <a:cs typeface="Avenir Book"/>
              </a:rPr>
              <a:t>, p. 47 &amp; 48)</a:t>
            </a:r>
          </a:p>
          <a:p>
            <a:pPr marL="355600" indent="0">
              <a:buNone/>
            </a:pPr>
            <a:endParaRPr lang="nl-NL" sz="1200" dirty="0" smtClean="0">
              <a:solidFill>
                <a:srgbClr val="17375E"/>
              </a:solidFill>
              <a:latin typeface="Avenir Book"/>
              <a:cs typeface="Avenir Book"/>
            </a:endParaRPr>
          </a:p>
          <a:p>
            <a:pPr marL="0" indent="0">
              <a:buNone/>
            </a:pPr>
            <a:r>
              <a:rPr lang="nl-NL" sz="1800" dirty="0" smtClean="0">
                <a:solidFill>
                  <a:srgbClr val="17375E"/>
                </a:solidFill>
                <a:latin typeface="Avenir Book"/>
                <a:cs typeface="Avenir Book"/>
              </a:rPr>
              <a:t>29 </a:t>
            </a:r>
            <a:r>
              <a:rPr lang="nl-NL" sz="1800" dirty="0" err="1" smtClean="0">
                <a:solidFill>
                  <a:srgbClr val="17375E"/>
                </a:solidFill>
                <a:latin typeface="Avenir Book"/>
                <a:cs typeface="Avenir Book"/>
              </a:rPr>
              <a:t>October</a:t>
            </a:r>
            <a:r>
              <a:rPr lang="nl-NL" sz="1800" dirty="0" smtClean="0">
                <a:solidFill>
                  <a:srgbClr val="17375E"/>
                </a:solidFill>
                <a:latin typeface="Avenir Book"/>
                <a:cs typeface="Avenir Book"/>
              </a:rPr>
              <a:t> 2019: Hearing at Court of The Hague</a:t>
            </a:r>
            <a:r>
              <a:rPr lang="nl-NL" sz="1800" dirty="0" smtClean="0">
                <a:solidFill>
                  <a:srgbClr val="10253F"/>
                </a:solidFill>
                <a:latin typeface="Avenir Book"/>
                <a:cs typeface="Avenir Book"/>
              </a:rPr>
              <a:t> </a:t>
            </a:r>
          </a:p>
          <a:p>
            <a:pPr marL="0" indent="0">
              <a:buNone/>
            </a:pPr>
            <a:endParaRPr lang="nl-NL" sz="1400" dirty="0" smtClean="0">
              <a:solidFill>
                <a:schemeClr val="tx2">
                  <a:lumMod val="50000"/>
                </a:schemeClr>
              </a:solidFill>
              <a:latin typeface="Avenir Book"/>
              <a:cs typeface="Avenir Book"/>
            </a:endParaRPr>
          </a:p>
          <a:p>
            <a:pPr marL="0" indent="0">
              <a:buNone/>
            </a:pPr>
            <a:endParaRPr lang="nl-NL" sz="1800" dirty="0">
              <a:solidFill>
                <a:srgbClr val="17375E"/>
              </a:solidFill>
              <a:latin typeface="Avenir Book"/>
              <a:cs typeface="Avenir Book"/>
            </a:endParaRPr>
          </a:p>
          <a:p>
            <a:pPr marL="723900" indent="-368300">
              <a:buFontTx/>
              <a:buChar char="-"/>
            </a:pPr>
            <a:endParaRPr lang="nl-NL" sz="1800" dirty="0" smtClean="0">
              <a:solidFill>
                <a:srgbClr val="17375E"/>
              </a:solidFill>
              <a:latin typeface="Avenir Book"/>
              <a:cs typeface="Avenir Book"/>
            </a:endParaRPr>
          </a:p>
          <a:p>
            <a:pPr marL="1079500" indent="-355600">
              <a:buFontTx/>
              <a:buChar char="-"/>
            </a:pPr>
            <a:endParaRPr lang="nl-NL" sz="1800" dirty="0" smtClean="0">
              <a:solidFill>
                <a:srgbClr val="17375E"/>
              </a:solidFill>
              <a:latin typeface="Avenir Book"/>
              <a:cs typeface="Avenir Book"/>
            </a:endParaRPr>
          </a:p>
        </p:txBody>
      </p:sp>
      <p:pic>
        <p:nvPicPr>
          <p:cNvPr id="6" name="Afbeelding 5" descr="Logo-Ekk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pic>
        <p:nvPicPr>
          <p:cNvPr id="9" name="Afbeelding 8" descr="Rechtbank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000" y="2856590"/>
            <a:ext cx="4025899" cy="2528210"/>
          </a:xfrm>
          <a:prstGeom prst="rect">
            <a:avLst/>
          </a:prstGeom>
        </p:spPr>
      </p:pic>
    </p:spTree>
    <p:extLst>
      <p:ext uri="{BB962C8B-B14F-4D97-AF65-F5344CB8AC3E}">
        <p14:creationId xmlns:p14="http://schemas.microsoft.com/office/powerpoint/2010/main" val="24277838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328520"/>
            <a:ext cx="8229600" cy="665380"/>
          </a:xfrm>
        </p:spPr>
        <p:txBody>
          <a:bodyPr>
            <a:normAutofit/>
          </a:bodyPr>
          <a:lstStyle/>
          <a:p>
            <a:r>
              <a:rPr lang="nl-NL" sz="3600" dirty="0" err="1" smtClean="0">
                <a:solidFill>
                  <a:srgbClr val="10253F"/>
                </a:solidFill>
                <a:latin typeface="Avenir Book"/>
                <a:cs typeface="Avenir Book"/>
              </a:rPr>
              <a:t>Main</a:t>
            </a:r>
            <a:r>
              <a:rPr lang="nl-NL" sz="3600" dirty="0" smtClean="0">
                <a:solidFill>
                  <a:srgbClr val="10253F"/>
                </a:solidFill>
                <a:latin typeface="Avenir Book"/>
                <a:cs typeface="Avenir Book"/>
              </a:rPr>
              <a:t> </a:t>
            </a:r>
            <a:r>
              <a:rPr lang="nl-NL" sz="3600" dirty="0" err="1" smtClean="0">
                <a:solidFill>
                  <a:srgbClr val="10253F"/>
                </a:solidFill>
                <a:latin typeface="Avenir Book"/>
                <a:cs typeface="Avenir Book"/>
              </a:rPr>
              <a:t>legal</a:t>
            </a:r>
            <a:r>
              <a:rPr lang="nl-NL" sz="3600" dirty="0" smtClean="0">
                <a:solidFill>
                  <a:srgbClr val="10253F"/>
                </a:solidFill>
                <a:latin typeface="Avenir Book"/>
                <a:cs typeface="Avenir Book"/>
              </a:rPr>
              <a:t> </a:t>
            </a:r>
            <a:r>
              <a:rPr lang="nl-NL" sz="3600" dirty="0" err="1" smtClean="0">
                <a:solidFill>
                  <a:srgbClr val="10253F"/>
                </a:solidFill>
                <a:latin typeface="Avenir Book"/>
                <a:cs typeface="Avenir Book"/>
              </a:rPr>
              <a:t>objections</a:t>
            </a:r>
            <a:endParaRPr lang="nl-NL" sz="3600" dirty="0">
              <a:solidFill>
                <a:srgbClr val="10253F"/>
              </a:solidFill>
              <a:latin typeface="Avenir Book"/>
              <a:cs typeface="Avenir Book"/>
            </a:endParaRPr>
          </a:p>
        </p:txBody>
      </p:sp>
      <p:sp>
        <p:nvSpPr>
          <p:cNvPr id="5" name="Tijdelijke aanduiding voor inhoud 4"/>
          <p:cNvSpPr>
            <a:spLocks noGrp="1"/>
          </p:cNvSpPr>
          <p:nvPr>
            <p:ph idx="1"/>
          </p:nvPr>
        </p:nvSpPr>
        <p:spPr>
          <a:xfrm>
            <a:off x="457200" y="2286001"/>
            <a:ext cx="3810000" cy="3619499"/>
          </a:xfrm>
        </p:spPr>
        <p:txBody>
          <a:bodyPr>
            <a:normAutofit/>
          </a:bodyPr>
          <a:lstStyle/>
          <a:p>
            <a:pPr marL="355600" indent="0">
              <a:buNone/>
            </a:pPr>
            <a:endParaRPr lang="nl-NL" sz="1700" dirty="0" smtClean="0">
              <a:solidFill>
                <a:srgbClr val="17375E"/>
              </a:solidFill>
              <a:latin typeface="Avenir Book"/>
              <a:cs typeface="Avenir Book"/>
            </a:endParaRPr>
          </a:p>
          <a:p>
            <a:pPr marL="533400" indent="-177800">
              <a:buNone/>
            </a:pPr>
            <a:r>
              <a:rPr lang="nl-NL" sz="1700" dirty="0" smtClean="0">
                <a:solidFill>
                  <a:srgbClr val="17375E"/>
                </a:solidFill>
                <a:latin typeface="Avenir Book"/>
                <a:cs typeface="Avenir Book"/>
              </a:rPr>
              <a:t>-	</a:t>
            </a:r>
            <a:r>
              <a:rPr lang="nl-NL" sz="1700" dirty="0" err="1" smtClean="0">
                <a:solidFill>
                  <a:srgbClr val="17375E"/>
                </a:solidFill>
                <a:latin typeface="Avenir Book"/>
                <a:cs typeface="Avenir Book"/>
              </a:rPr>
              <a:t>Violation</a:t>
            </a:r>
            <a:r>
              <a:rPr lang="nl-NL" sz="1700" dirty="0" smtClean="0">
                <a:solidFill>
                  <a:srgbClr val="17375E"/>
                </a:solidFill>
                <a:latin typeface="Avenir Book"/>
                <a:cs typeface="Avenir Book"/>
              </a:rPr>
              <a:t> of </a:t>
            </a:r>
            <a:r>
              <a:rPr lang="nl-NL" sz="1700" dirty="0" err="1" smtClean="0">
                <a:solidFill>
                  <a:srgbClr val="17375E"/>
                </a:solidFill>
                <a:latin typeface="Avenir Book"/>
                <a:cs typeface="Avenir Book"/>
              </a:rPr>
              <a:t>constitutional</a:t>
            </a:r>
            <a:r>
              <a:rPr lang="nl-NL" sz="1700" dirty="0" smtClean="0">
                <a:solidFill>
                  <a:srgbClr val="17375E"/>
                </a:solidFill>
                <a:latin typeface="Avenir Book"/>
                <a:cs typeface="Avenir Book"/>
              </a:rPr>
              <a:t> right </a:t>
            </a:r>
            <a:r>
              <a:rPr lang="nl-NL" sz="1700" dirty="0" err="1" smtClean="0">
                <a:solidFill>
                  <a:srgbClr val="17375E"/>
                </a:solidFill>
                <a:latin typeface="Avenir Book"/>
                <a:cs typeface="Avenir Book"/>
              </a:rPr>
              <a:t>to</a:t>
            </a:r>
            <a:r>
              <a:rPr lang="nl-NL" sz="1700" dirty="0" smtClean="0">
                <a:solidFill>
                  <a:srgbClr val="17375E"/>
                </a:solidFill>
                <a:latin typeface="Avenir Book"/>
                <a:cs typeface="Avenir Book"/>
              </a:rPr>
              <a:t> privacy / GDPR</a:t>
            </a:r>
          </a:p>
          <a:p>
            <a:pPr marL="533400" indent="-177800">
              <a:buNone/>
            </a:pPr>
            <a:endParaRPr lang="nl-NL" sz="1700" dirty="0">
              <a:solidFill>
                <a:srgbClr val="17375E"/>
              </a:solidFill>
              <a:latin typeface="Avenir Book"/>
              <a:cs typeface="Avenir Book"/>
            </a:endParaRPr>
          </a:p>
          <a:p>
            <a:pPr marL="533400" indent="-177800">
              <a:buNone/>
            </a:pPr>
            <a:r>
              <a:rPr lang="nl-NL" sz="1700" dirty="0" smtClean="0">
                <a:solidFill>
                  <a:srgbClr val="17375E"/>
                </a:solidFill>
                <a:latin typeface="Avenir Book"/>
                <a:cs typeface="Avenir Book"/>
              </a:rPr>
              <a:t>-	</a:t>
            </a:r>
            <a:r>
              <a:rPr lang="nl-NL" sz="1700" dirty="0" err="1" smtClean="0">
                <a:solidFill>
                  <a:srgbClr val="17375E"/>
                </a:solidFill>
                <a:latin typeface="Avenir Book"/>
                <a:cs typeface="Avenir Book"/>
              </a:rPr>
              <a:t>Violation</a:t>
            </a:r>
            <a:r>
              <a:rPr lang="nl-NL" sz="1700" dirty="0" smtClean="0">
                <a:solidFill>
                  <a:srgbClr val="17375E"/>
                </a:solidFill>
                <a:latin typeface="Avenir Book"/>
                <a:cs typeface="Avenir Book"/>
              </a:rPr>
              <a:t> of </a:t>
            </a:r>
            <a:r>
              <a:rPr lang="nl-NL" sz="1700" dirty="0" err="1" smtClean="0">
                <a:solidFill>
                  <a:srgbClr val="17375E"/>
                </a:solidFill>
                <a:latin typeface="Avenir Book"/>
                <a:cs typeface="Avenir Book"/>
              </a:rPr>
              <a:t>due</a:t>
            </a:r>
            <a:r>
              <a:rPr lang="nl-NL" sz="1700" dirty="0" smtClean="0">
                <a:solidFill>
                  <a:srgbClr val="17375E"/>
                </a:solidFill>
                <a:latin typeface="Avenir Book"/>
                <a:cs typeface="Avenir Book"/>
              </a:rPr>
              <a:t> </a:t>
            </a:r>
            <a:r>
              <a:rPr lang="nl-NL" sz="1700" dirty="0" err="1" smtClean="0">
                <a:solidFill>
                  <a:srgbClr val="17375E"/>
                </a:solidFill>
                <a:latin typeface="Avenir Book"/>
                <a:cs typeface="Avenir Book"/>
              </a:rPr>
              <a:t>process</a:t>
            </a:r>
            <a:r>
              <a:rPr lang="nl-NL" sz="1700" dirty="0" smtClean="0">
                <a:solidFill>
                  <a:srgbClr val="17375E"/>
                </a:solidFill>
                <a:latin typeface="Avenir Book"/>
                <a:cs typeface="Avenir Book"/>
              </a:rPr>
              <a:t> / </a:t>
            </a:r>
            <a:r>
              <a:rPr lang="nl-NL" sz="1700" dirty="0" err="1" smtClean="0">
                <a:solidFill>
                  <a:srgbClr val="17375E"/>
                </a:solidFill>
                <a:latin typeface="Avenir Book"/>
                <a:cs typeface="Avenir Book"/>
              </a:rPr>
              <a:t>presumption</a:t>
            </a:r>
            <a:r>
              <a:rPr lang="nl-NL" sz="1700" dirty="0" smtClean="0">
                <a:solidFill>
                  <a:srgbClr val="17375E"/>
                </a:solidFill>
                <a:latin typeface="Avenir Book"/>
                <a:cs typeface="Avenir Book"/>
              </a:rPr>
              <a:t> of </a:t>
            </a:r>
            <a:r>
              <a:rPr lang="nl-NL" sz="1700" dirty="0" err="1" smtClean="0">
                <a:solidFill>
                  <a:srgbClr val="17375E"/>
                </a:solidFill>
                <a:latin typeface="Avenir Book"/>
                <a:cs typeface="Avenir Book"/>
              </a:rPr>
              <a:t>innocence</a:t>
            </a:r>
            <a:r>
              <a:rPr lang="nl-NL" sz="1700" dirty="0" smtClean="0">
                <a:solidFill>
                  <a:srgbClr val="17375E"/>
                </a:solidFill>
                <a:latin typeface="Avenir Book"/>
                <a:cs typeface="Avenir Book"/>
              </a:rPr>
              <a:t> (art. 6 ECHR)</a:t>
            </a:r>
          </a:p>
          <a:p>
            <a:pPr marL="533400" indent="-177800">
              <a:buNone/>
            </a:pPr>
            <a:endParaRPr lang="nl-NL" sz="1700" dirty="0">
              <a:solidFill>
                <a:srgbClr val="17375E"/>
              </a:solidFill>
              <a:latin typeface="Avenir Book"/>
              <a:cs typeface="Avenir Book"/>
            </a:endParaRPr>
          </a:p>
          <a:p>
            <a:pPr marL="533400" indent="-177800">
              <a:buNone/>
            </a:pPr>
            <a:r>
              <a:rPr lang="nl-NL" sz="1700" dirty="0" smtClean="0">
                <a:solidFill>
                  <a:srgbClr val="17375E"/>
                </a:solidFill>
                <a:latin typeface="Avenir Book"/>
                <a:cs typeface="Avenir Book"/>
              </a:rPr>
              <a:t>-	Bias / </a:t>
            </a:r>
            <a:r>
              <a:rPr lang="nl-NL" sz="1700" dirty="0" err="1" smtClean="0">
                <a:solidFill>
                  <a:srgbClr val="17375E"/>
                </a:solidFill>
                <a:latin typeface="Avenir Book"/>
                <a:cs typeface="Avenir Book"/>
              </a:rPr>
              <a:t>discrimination</a:t>
            </a:r>
            <a:endParaRPr lang="nl-NL" sz="1700" dirty="0" smtClean="0">
              <a:solidFill>
                <a:srgbClr val="17375E"/>
              </a:solidFill>
              <a:latin typeface="Avenir Book"/>
              <a:cs typeface="Avenir Book"/>
            </a:endParaRPr>
          </a:p>
          <a:p>
            <a:pPr marL="533400" indent="-177800">
              <a:buNone/>
            </a:pPr>
            <a:endParaRPr lang="nl-NL" sz="1700" dirty="0">
              <a:solidFill>
                <a:srgbClr val="17375E"/>
              </a:solidFill>
              <a:latin typeface="Avenir Book"/>
              <a:cs typeface="Avenir Book"/>
            </a:endParaRPr>
          </a:p>
          <a:p>
            <a:pPr marL="533400" indent="-177800">
              <a:buNone/>
            </a:pPr>
            <a:r>
              <a:rPr lang="nl-NL" sz="1700" dirty="0" smtClean="0">
                <a:solidFill>
                  <a:srgbClr val="17375E"/>
                </a:solidFill>
                <a:latin typeface="Avenir Book"/>
                <a:cs typeface="Avenir Book"/>
              </a:rPr>
              <a:t>-	</a:t>
            </a:r>
            <a:r>
              <a:rPr lang="nl-NL" sz="1700" dirty="0" err="1" smtClean="0">
                <a:solidFill>
                  <a:srgbClr val="17375E"/>
                </a:solidFill>
                <a:latin typeface="Avenir Book"/>
                <a:cs typeface="Avenir Book"/>
              </a:rPr>
              <a:t>Lack</a:t>
            </a:r>
            <a:r>
              <a:rPr lang="nl-NL" sz="1700" dirty="0" smtClean="0">
                <a:solidFill>
                  <a:srgbClr val="17375E"/>
                </a:solidFill>
                <a:latin typeface="Avenir Book"/>
                <a:cs typeface="Avenir Book"/>
              </a:rPr>
              <a:t> of </a:t>
            </a:r>
            <a:r>
              <a:rPr lang="nl-NL" sz="1700" dirty="0" err="1" smtClean="0">
                <a:solidFill>
                  <a:srgbClr val="17375E"/>
                </a:solidFill>
                <a:latin typeface="Avenir Book"/>
                <a:cs typeface="Avenir Book"/>
              </a:rPr>
              <a:t>independant</a:t>
            </a:r>
            <a:r>
              <a:rPr lang="nl-NL" sz="1700" dirty="0" smtClean="0">
                <a:solidFill>
                  <a:srgbClr val="17375E"/>
                </a:solidFill>
                <a:latin typeface="Avenir Book"/>
                <a:cs typeface="Avenir Book"/>
              </a:rPr>
              <a:t> </a:t>
            </a:r>
            <a:r>
              <a:rPr lang="nl-NL" sz="1700" dirty="0" err="1" smtClean="0">
                <a:solidFill>
                  <a:srgbClr val="17375E"/>
                </a:solidFill>
                <a:latin typeface="Avenir Book"/>
                <a:cs typeface="Avenir Book"/>
              </a:rPr>
              <a:t>oversight</a:t>
            </a:r>
            <a:endParaRPr lang="nl-NL" sz="1700" dirty="0" smtClean="0">
              <a:solidFill>
                <a:srgbClr val="17375E"/>
              </a:solidFill>
              <a:latin typeface="Avenir Book"/>
              <a:cs typeface="Avenir Book"/>
            </a:endParaRPr>
          </a:p>
          <a:p>
            <a:pPr marL="1079500" indent="-355600">
              <a:buFontTx/>
              <a:buChar char="-"/>
            </a:pPr>
            <a:endParaRPr lang="nl-NL" sz="1800" dirty="0" smtClean="0">
              <a:solidFill>
                <a:srgbClr val="17375E"/>
              </a:solidFill>
              <a:latin typeface="Avenir Book"/>
              <a:cs typeface="Avenir Book"/>
            </a:endParaRPr>
          </a:p>
        </p:txBody>
      </p:sp>
      <p:pic>
        <p:nvPicPr>
          <p:cNvPr id="6" name="Afbeelding 5" descr="Logo-Ek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sp>
        <p:nvSpPr>
          <p:cNvPr id="3" name="Tekstvak 2"/>
          <p:cNvSpPr txBox="1"/>
          <p:nvPr/>
        </p:nvSpPr>
        <p:spPr>
          <a:xfrm>
            <a:off x="6540500" y="3340100"/>
            <a:ext cx="1689100" cy="1917700"/>
          </a:xfrm>
          <a:prstGeom prst="rect">
            <a:avLst/>
          </a:prstGeom>
          <a:noFill/>
        </p:spPr>
        <p:txBody>
          <a:bodyPr wrap="square" rtlCol="0">
            <a:spAutoFit/>
          </a:bodyPr>
          <a:lstStyle/>
          <a:p>
            <a:endParaRPr lang="nl-NL" dirty="0"/>
          </a:p>
        </p:txBody>
      </p:sp>
      <p:pic>
        <p:nvPicPr>
          <p:cNvPr id="8" name="Afbeelding 7" descr="bvv-log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566" y="2959100"/>
            <a:ext cx="3725534" cy="2562225"/>
          </a:xfrm>
          <a:prstGeom prst="rect">
            <a:avLst/>
          </a:prstGeom>
        </p:spPr>
      </p:pic>
    </p:spTree>
    <p:extLst>
      <p:ext uri="{BB962C8B-B14F-4D97-AF65-F5344CB8AC3E}">
        <p14:creationId xmlns:p14="http://schemas.microsoft.com/office/powerpoint/2010/main" val="38125232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1328520"/>
            <a:ext cx="8229600" cy="665380"/>
          </a:xfrm>
        </p:spPr>
        <p:txBody>
          <a:bodyPr>
            <a:normAutofit fontScale="90000"/>
          </a:bodyPr>
          <a:lstStyle/>
          <a:p>
            <a:r>
              <a:rPr lang="nl-NL" sz="3200" dirty="0" err="1" smtClean="0">
                <a:solidFill>
                  <a:srgbClr val="17375E"/>
                </a:solidFill>
                <a:latin typeface="Avenir Book"/>
                <a:cs typeface="Avenir Book"/>
              </a:rPr>
              <a:t>Violation</a:t>
            </a:r>
            <a:r>
              <a:rPr lang="nl-NL" sz="3200" dirty="0" smtClean="0">
                <a:solidFill>
                  <a:srgbClr val="17375E"/>
                </a:solidFill>
                <a:latin typeface="Avenir Book"/>
                <a:cs typeface="Avenir Book"/>
              </a:rPr>
              <a:t> art. 8 ECHR</a:t>
            </a:r>
            <a:br>
              <a:rPr lang="nl-NL" sz="3200" dirty="0" smtClean="0">
                <a:solidFill>
                  <a:srgbClr val="17375E"/>
                </a:solidFill>
                <a:latin typeface="Avenir Book"/>
                <a:cs typeface="Avenir Book"/>
              </a:rPr>
            </a:br>
            <a:r>
              <a:rPr lang="nl-NL" sz="3200" dirty="0" smtClean="0">
                <a:solidFill>
                  <a:srgbClr val="17375E"/>
                </a:solidFill>
                <a:latin typeface="Avenir Book"/>
                <a:cs typeface="Avenir Book"/>
              </a:rPr>
              <a:t>(Private life)</a:t>
            </a:r>
            <a:endParaRPr lang="nl-NL" sz="3200" dirty="0">
              <a:solidFill>
                <a:srgbClr val="17375E"/>
              </a:solidFill>
              <a:latin typeface="Avenir Book"/>
              <a:cs typeface="Avenir Book"/>
            </a:endParaRPr>
          </a:p>
        </p:txBody>
      </p:sp>
      <p:sp>
        <p:nvSpPr>
          <p:cNvPr id="5" name="Tijdelijke aanduiding voor inhoud 4"/>
          <p:cNvSpPr>
            <a:spLocks noGrp="1"/>
          </p:cNvSpPr>
          <p:nvPr>
            <p:ph idx="1"/>
          </p:nvPr>
        </p:nvSpPr>
        <p:spPr>
          <a:xfrm>
            <a:off x="4394200" y="2400301"/>
            <a:ext cx="4127500" cy="4051300"/>
          </a:xfrm>
        </p:spPr>
        <p:txBody>
          <a:bodyPr>
            <a:normAutofit/>
          </a:bodyPr>
          <a:lstStyle/>
          <a:p>
            <a:pPr marL="0" indent="0">
              <a:spcBef>
                <a:spcPts val="600"/>
              </a:spcBef>
              <a:spcAft>
                <a:spcPts val="600"/>
              </a:spcAft>
              <a:buNone/>
              <a:tabLst>
                <a:tab pos="0" algn="l"/>
              </a:tabLst>
            </a:pPr>
            <a:r>
              <a:rPr lang="nl-NL" sz="1800" dirty="0" err="1" smtClean="0">
                <a:solidFill>
                  <a:srgbClr val="17375E"/>
                </a:solidFill>
                <a:latin typeface="Avenir Book"/>
                <a:cs typeface="Avenir Book"/>
              </a:rPr>
              <a:t>Requirements</a:t>
            </a:r>
            <a:r>
              <a:rPr lang="nl-NL" sz="1800" dirty="0" smtClean="0">
                <a:solidFill>
                  <a:srgbClr val="17375E"/>
                </a:solidFill>
                <a:latin typeface="Avenir Book"/>
                <a:cs typeface="Avenir Book"/>
              </a:rPr>
              <a:t> </a:t>
            </a:r>
            <a:r>
              <a:rPr lang="nl-NL" sz="1800" dirty="0" err="1">
                <a:solidFill>
                  <a:srgbClr val="17375E"/>
                </a:solidFill>
                <a:latin typeface="Avenir Book"/>
                <a:cs typeface="Avenir Book"/>
              </a:rPr>
              <a:t>for</a:t>
            </a:r>
            <a:r>
              <a:rPr lang="nl-NL" sz="1800" dirty="0">
                <a:solidFill>
                  <a:srgbClr val="17375E"/>
                </a:solidFill>
                <a:latin typeface="Avenir Book"/>
                <a:cs typeface="Avenir Book"/>
              </a:rPr>
              <a:t> </a:t>
            </a:r>
            <a:r>
              <a:rPr lang="nl-NL" sz="1800" dirty="0" err="1">
                <a:solidFill>
                  <a:srgbClr val="17375E"/>
                </a:solidFill>
                <a:latin typeface="Avenir Book"/>
                <a:cs typeface="Avenir Book"/>
              </a:rPr>
              <a:t>limitation</a:t>
            </a:r>
            <a:r>
              <a:rPr lang="nl-NL" sz="1800" dirty="0">
                <a:solidFill>
                  <a:srgbClr val="17375E"/>
                </a:solidFill>
                <a:latin typeface="Avenir Book"/>
                <a:cs typeface="Avenir Book"/>
              </a:rPr>
              <a:t> </a:t>
            </a:r>
            <a:r>
              <a:rPr lang="nl-NL" sz="1800" dirty="0" smtClean="0">
                <a:solidFill>
                  <a:srgbClr val="17375E"/>
                </a:solidFill>
                <a:latin typeface="Avenir Book"/>
                <a:cs typeface="Avenir Book"/>
              </a:rPr>
              <a:t>are </a:t>
            </a:r>
            <a:r>
              <a:rPr lang="nl-NL" sz="1800" dirty="0" err="1">
                <a:solidFill>
                  <a:srgbClr val="17375E"/>
                </a:solidFill>
                <a:latin typeface="Avenir Book"/>
                <a:cs typeface="Avenir Book"/>
              </a:rPr>
              <a:t>not</a:t>
            </a:r>
            <a:r>
              <a:rPr lang="nl-NL" sz="1800" dirty="0">
                <a:solidFill>
                  <a:srgbClr val="17375E"/>
                </a:solidFill>
                <a:latin typeface="Avenir Book"/>
                <a:cs typeface="Avenir Book"/>
              </a:rPr>
              <a:t> met:</a:t>
            </a:r>
          </a:p>
          <a:p>
            <a:pPr marL="355600" lvl="1" indent="-177800">
              <a:spcBef>
                <a:spcPts val="600"/>
              </a:spcBef>
              <a:spcAft>
                <a:spcPts val="600"/>
              </a:spcAft>
              <a:buFontTx/>
              <a:buChar char="-"/>
            </a:pPr>
            <a:r>
              <a:rPr lang="nl-NL" sz="1600" dirty="0" err="1">
                <a:solidFill>
                  <a:srgbClr val="17375E"/>
                </a:solidFill>
                <a:latin typeface="Avenir Book"/>
                <a:cs typeface="Avenir Book"/>
              </a:rPr>
              <a:t>use</a:t>
            </a:r>
            <a:r>
              <a:rPr lang="nl-NL" sz="1600" dirty="0">
                <a:solidFill>
                  <a:srgbClr val="17375E"/>
                </a:solidFill>
                <a:latin typeface="Avenir Book"/>
                <a:cs typeface="Avenir Book"/>
              </a:rPr>
              <a:t> of SyRI is </a:t>
            </a:r>
            <a:r>
              <a:rPr lang="nl-NL" sz="1600" dirty="0" err="1">
                <a:solidFill>
                  <a:srgbClr val="17375E"/>
                </a:solidFill>
                <a:latin typeface="Avenir Book"/>
                <a:cs typeface="Avenir Book"/>
              </a:rPr>
              <a:t>not</a:t>
            </a:r>
            <a:r>
              <a:rPr lang="nl-NL" sz="1600" dirty="0">
                <a:solidFill>
                  <a:srgbClr val="17375E"/>
                </a:solidFill>
                <a:latin typeface="Avenir Book"/>
                <a:cs typeface="Avenir Book"/>
              </a:rPr>
              <a:t> </a:t>
            </a:r>
            <a:r>
              <a:rPr lang="nl-NL" sz="1600" dirty="0" err="1" smtClean="0">
                <a:solidFill>
                  <a:srgbClr val="17375E"/>
                </a:solidFill>
                <a:latin typeface="Avenir Book"/>
                <a:cs typeface="Avenir Book"/>
              </a:rPr>
              <a:t>foreseeable</a:t>
            </a:r>
            <a:r>
              <a:rPr lang="nl-NL" sz="1600" dirty="0" smtClean="0">
                <a:solidFill>
                  <a:srgbClr val="17375E"/>
                </a:solidFill>
                <a:latin typeface="Avenir Book"/>
                <a:cs typeface="Avenir Book"/>
              </a:rPr>
              <a:t> / </a:t>
            </a:r>
            <a:r>
              <a:rPr lang="nl-NL" sz="1600" dirty="0" err="1" smtClean="0">
                <a:solidFill>
                  <a:srgbClr val="17375E"/>
                </a:solidFill>
                <a:latin typeface="Avenir Book"/>
                <a:cs typeface="Avenir Book"/>
              </a:rPr>
              <a:t>lacks</a:t>
            </a:r>
            <a:r>
              <a:rPr lang="nl-NL" sz="1600" dirty="0" smtClean="0">
                <a:solidFill>
                  <a:srgbClr val="17375E"/>
                </a:solidFill>
                <a:latin typeface="Avenir Book"/>
                <a:cs typeface="Avenir Book"/>
              </a:rPr>
              <a:t> </a:t>
            </a:r>
            <a:r>
              <a:rPr lang="nl-NL" sz="1600" dirty="0" err="1">
                <a:solidFill>
                  <a:srgbClr val="17375E"/>
                </a:solidFill>
                <a:latin typeface="Avenir Book"/>
                <a:cs typeface="Avenir Book"/>
              </a:rPr>
              <a:t>legal</a:t>
            </a:r>
            <a:r>
              <a:rPr lang="nl-NL" sz="1600" dirty="0">
                <a:solidFill>
                  <a:srgbClr val="17375E"/>
                </a:solidFill>
                <a:latin typeface="Avenir Book"/>
                <a:cs typeface="Avenir Book"/>
              </a:rPr>
              <a:t> basis</a:t>
            </a:r>
          </a:p>
          <a:p>
            <a:pPr marL="355600" lvl="1" indent="-177800">
              <a:spcBef>
                <a:spcPts val="600"/>
              </a:spcBef>
              <a:spcAft>
                <a:spcPts val="600"/>
              </a:spcAft>
              <a:buFontTx/>
              <a:buChar char="-"/>
            </a:pPr>
            <a:r>
              <a:rPr lang="nl-NL" sz="1600" dirty="0" err="1">
                <a:solidFill>
                  <a:srgbClr val="17375E"/>
                </a:solidFill>
                <a:latin typeface="Avenir Book"/>
                <a:cs typeface="Avenir Book"/>
              </a:rPr>
              <a:t>necessity</a:t>
            </a:r>
            <a:r>
              <a:rPr lang="nl-NL" sz="1600" dirty="0">
                <a:solidFill>
                  <a:srgbClr val="17375E"/>
                </a:solidFill>
                <a:latin typeface="Avenir Book"/>
                <a:cs typeface="Avenir Book"/>
              </a:rPr>
              <a:t> &amp; </a:t>
            </a:r>
            <a:r>
              <a:rPr lang="nl-NL" sz="1600" dirty="0" err="1">
                <a:solidFill>
                  <a:srgbClr val="17375E"/>
                </a:solidFill>
                <a:latin typeface="Avenir Book"/>
                <a:cs typeface="Avenir Book"/>
              </a:rPr>
              <a:t>proportionality</a:t>
            </a:r>
            <a:r>
              <a:rPr lang="nl-NL" sz="1600" dirty="0">
                <a:solidFill>
                  <a:srgbClr val="17375E"/>
                </a:solidFill>
                <a:latin typeface="Avenir Book"/>
                <a:cs typeface="Avenir Book"/>
              </a:rPr>
              <a:t> have </a:t>
            </a:r>
            <a:r>
              <a:rPr lang="nl-NL" sz="1600" dirty="0" err="1">
                <a:solidFill>
                  <a:srgbClr val="17375E"/>
                </a:solidFill>
                <a:latin typeface="Avenir Book"/>
                <a:cs typeface="Avenir Book"/>
              </a:rPr>
              <a:t>not</a:t>
            </a:r>
            <a:r>
              <a:rPr lang="nl-NL" sz="1600" dirty="0">
                <a:solidFill>
                  <a:srgbClr val="17375E"/>
                </a:solidFill>
                <a:latin typeface="Avenir Book"/>
                <a:cs typeface="Avenir Book"/>
              </a:rPr>
              <a:t> been </a:t>
            </a:r>
            <a:r>
              <a:rPr lang="nl-NL" sz="1600" dirty="0" err="1">
                <a:solidFill>
                  <a:srgbClr val="17375E"/>
                </a:solidFill>
                <a:latin typeface="Avenir Book"/>
                <a:cs typeface="Avenir Book"/>
              </a:rPr>
              <a:t>substantiated</a:t>
            </a:r>
            <a:endParaRPr lang="is-IS" sz="1600" dirty="0">
              <a:solidFill>
                <a:srgbClr val="17375E"/>
              </a:solidFill>
              <a:latin typeface="Avenir Book"/>
              <a:cs typeface="Avenir Book"/>
            </a:endParaRPr>
          </a:p>
          <a:p>
            <a:pPr marL="88900" indent="0">
              <a:buNone/>
            </a:pPr>
            <a:endParaRPr lang="nl-NL" sz="1200" b="1" dirty="0" smtClean="0">
              <a:solidFill>
                <a:srgbClr val="17375E"/>
              </a:solidFill>
              <a:latin typeface="Avenir Book"/>
              <a:cs typeface="Avenir Book"/>
            </a:endParaRPr>
          </a:p>
          <a:p>
            <a:pPr marL="88900" indent="0">
              <a:buNone/>
            </a:pPr>
            <a:r>
              <a:rPr lang="nl-NL" sz="1200" b="1" dirty="0" err="1" smtClean="0">
                <a:solidFill>
                  <a:srgbClr val="17375E"/>
                </a:solidFill>
                <a:latin typeface="Avenir Book"/>
                <a:cs typeface="Avenir Book"/>
              </a:rPr>
              <a:t>Subpoena</a:t>
            </a:r>
            <a:r>
              <a:rPr lang="nl-NL" sz="1200" b="1" dirty="0" smtClean="0">
                <a:solidFill>
                  <a:srgbClr val="17375E"/>
                </a:solidFill>
                <a:latin typeface="Avenir Book"/>
                <a:cs typeface="Avenir Book"/>
              </a:rPr>
              <a:t> § 4.6 </a:t>
            </a:r>
            <a:r>
              <a:rPr lang="mr-IN" sz="1200" b="1" dirty="0" smtClean="0">
                <a:solidFill>
                  <a:srgbClr val="17375E"/>
                </a:solidFill>
                <a:latin typeface="Avenir Book"/>
                <a:cs typeface="Avenir Book"/>
              </a:rPr>
              <a:t>–</a:t>
            </a:r>
            <a:r>
              <a:rPr lang="nl-NL" sz="1200" b="1" dirty="0" smtClean="0">
                <a:solidFill>
                  <a:srgbClr val="17375E"/>
                </a:solidFill>
                <a:latin typeface="Avenir Book"/>
                <a:cs typeface="Avenir Book"/>
              </a:rPr>
              <a:t> 4.12 / 4.20 </a:t>
            </a:r>
            <a:r>
              <a:rPr lang="mr-IN" sz="1200" b="1" dirty="0" smtClean="0">
                <a:solidFill>
                  <a:srgbClr val="17375E"/>
                </a:solidFill>
                <a:latin typeface="Avenir Book"/>
                <a:cs typeface="Avenir Book"/>
              </a:rPr>
              <a:t>–</a:t>
            </a:r>
            <a:r>
              <a:rPr lang="nl-NL" sz="1200" b="1" dirty="0" smtClean="0">
                <a:solidFill>
                  <a:srgbClr val="17375E"/>
                </a:solidFill>
                <a:latin typeface="Avenir Book"/>
                <a:cs typeface="Avenir Book"/>
              </a:rPr>
              <a:t> 4.22 / 5.5 </a:t>
            </a:r>
            <a:r>
              <a:rPr lang="mr-IN" sz="1200" b="1" dirty="0" smtClean="0">
                <a:solidFill>
                  <a:srgbClr val="17375E"/>
                </a:solidFill>
                <a:latin typeface="Avenir Book"/>
                <a:cs typeface="Avenir Book"/>
              </a:rPr>
              <a:t>–</a:t>
            </a:r>
            <a:r>
              <a:rPr lang="nl-NL" sz="1200" b="1" dirty="0" smtClean="0">
                <a:solidFill>
                  <a:srgbClr val="17375E"/>
                </a:solidFill>
                <a:latin typeface="Avenir Book"/>
                <a:cs typeface="Avenir Book"/>
              </a:rPr>
              <a:t> 5.47</a:t>
            </a:r>
          </a:p>
          <a:p>
            <a:pPr marL="1079500" indent="-355600">
              <a:buFontTx/>
              <a:buChar char="-"/>
            </a:pPr>
            <a:endParaRPr lang="nl-NL" sz="1800" dirty="0" smtClean="0">
              <a:solidFill>
                <a:srgbClr val="17375E"/>
              </a:solidFill>
              <a:latin typeface="Avenir Book"/>
              <a:cs typeface="Avenir Book"/>
            </a:endParaRPr>
          </a:p>
        </p:txBody>
      </p:sp>
      <p:pic>
        <p:nvPicPr>
          <p:cNvPr id="6" name="Afbeelding 5" descr="Logo-Ekk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4000" y="286443"/>
            <a:ext cx="2184400" cy="749977"/>
          </a:xfrm>
          <a:prstGeom prst="rect">
            <a:avLst/>
          </a:prstGeom>
        </p:spPr>
      </p:pic>
      <p:sp>
        <p:nvSpPr>
          <p:cNvPr id="2" name="Tekstvak 1"/>
          <p:cNvSpPr txBox="1"/>
          <p:nvPr/>
        </p:nvSpPr>
        <p:spPr>
          <a:xfrm>
            <a:off x="5994400" y="3898900"/>
            <a:ext cx="184666" cy="369332"/>
          </a:xfrm>
          <a:prstGeom prst="rect">
            <a:avLst/>
          </a:prstGeom>
          <a:noFill/>
        </p:spPr>
        <p:txBody>
          <a:bodyPr wrap="none" rtlCol="0">
            <a:spAutoFit/>
          </a:bodyPr>
          <a:lstStyle/>
          <a:p>
            <a:endParaRPr lang="nl-NL" dirty="0"/>
          </a:p>
        </p:txBody>
      </p:sp>
      <p:pic>
        <p:nvPicPr>
          <p:cNvPr id="3" name="Afbeelding 2" descr="Council of Euro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50" y="2489201"/>
            <a:ext cx="3492500" cy="2324100"/>
          </a:xfrm>
          <a:prstGeom prst="rect">
            <a:avLst/>
          </a:prstGeom>
        </p:spPr>
      </p:pic>
    </p:spTree>
    <p:extLst>
      <p:ext uri="{BB962C8B-B14F-4D97-AF65-F5344CB8AC3E}">
        <p14:creationId xmlns:p14="http://schemas.microsoft.com/office/powerpoint/2010/main" val="8659356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15294</TotalTime>
  <Words>1253</Words>
  <Application>Microsoft Macintosh PowerPoint</Application>
  <PresentationFormat>Diavoorstelling (4:3)</PresentationFormat>
  <Paragraphs>246</Paragraphs>
  <Slides>20</Slides>
  <Notes>7</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Office-thema</vt:lpstr>
      <vt:lpstr>PowerPoint-presentatie</vt:lpstr>
      <vt:lpstr>PowerPoint-presentatie</vt:lpstr>
      <vt:lpstr>Talking Points</vt:lpstr>
      <vt:lpstr>Systeem Risico Indicatie (SyRI)</vt:lpstr>
      <vt:lpstr>SyRI Project Rotterdam</vt:lpstr>
      <vt:lpstr>PowerPoint-presentatie</vt:lpstr>
      <vt:lpstr>“Class action” against SyRI</vt:lpstr>
      <vt:lpstr>Main legal objections</vt:lpstr>
      <vt:lpstr>Violation art. 8 ECHR (Private life)</vt:lpstr>
      <vt:lpstr>Purpose limitation</vt:lpstr>
      <vt:lpstr>Purpose limitation</vt:lpstr>
      <vt:lpstr>Purpose limitation</vt:lpstr>
      <vt:lpstr>Profiling</vt:lpstr>
      <vt:lpstr>Profiling:  obligations data controller</vt:lpstr>
      <vt:lpstr>Automated Individual Decision-making</vt:lpstr>
      <vt:lpstr>Automated Individual Decision-making</vt:lpstr>
      <vt:lpstr>Lack of transparancy</vt:lpstr>
      <vt:lpstr>Response to session 3</vt:lpstr>
      <vt:lpstr>Litigating Algorithms Europe</vt:lpstr>
      <vt:lpstr>PowerPoint-presentatie</vt:lpstr>
    </vt:vector>
  </TitlesOfParts>
  <Company>Deikwijs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Douwe Linders</dc:creator>
  <cp:lastModifiedBy>Anton Ekker</cp:lastModifiedBy>
  <cp:revision>406</cp:revision>
  <cp:lastPrinted>2018-01-19T11:44:49Z</cp:lastPrinted>
  <dcterms:created xsi:type="dcterms:W3CDTF">2015-12-03T07:07:16Z</dcterms:created>
  <dcterms:modified xsi:type="dcterms:W3CDTF">2019-06-21T13:03:33Z</dcterms:modified>
</cp:coreProperties>
</file>